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0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Arimo Bold Italics" charset="1" panose="020B0704020202090204"/>
      <p:regular r:id="rId23"/>
    </p:embeddedFont>
    <p:embeddedFont>
      <p:font typeface="Atkinson Hyperlegible" charset="1" panose="00000000000000000000"/>
      <p:regular r:id="rId24"/>
    </p:embeddedFont>
    <p:embeddedFont>
      <p:font typeface="Arimo Bold" charset="1" panose="020B0704020202020204"/>
      <p:regular r:id="rId26"/>
    </p:embeddedFont>
    <p:embeddedFont>
      <p:font typeface="Arimo" charset="1" panose="020B0604020202020204"/>
      <p:regular r:id="rId27"/>
    </p:embeddedFont>
    <p:embeddedFont>
      <p:font typeface="Arial Bold" charset="1" panose="020B0802020202020204"/>
      <p:regular r:id="rId31"/>
    </p:embeddedFont>
    <p:embeddedFont>
      <p:font typeface="Arial" charset="1" panose="020B0502020202020204"/>
      <p:regular r:id="rId32"/>
    </p:embeddedFont>
    <p:embeddedFont>
      <p:font typeface="Archivo Black" charset="1" panose="020B0A03020202020B04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notesMasters/notesMaster1.xml" Type="http://schemas.openxmlformats.org/officeDocument/2006/relationships/notesMaster"/><Relationship Id="rId21" Target="theme/theme2.xml" Type="http://schemas.openxmlformats.org/officeDocument/2006/relationships/theme"/><Relationship Id="rId22" Target="notesSlides/notesSlide1.xml" Type="http://schemas.openxmlformats.org/officeDocument/2006/relationships/notes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notesSlides/notesSlide2.xml" Type="http://schemas.openxmlformats.org/officeDocument/2006/relationships/notes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notesSlides/notesSlide3.xml" Type="http://schemas.openxmlformats.org/officeDocument/2006/relationships/notesSlide"/><Relationship Id="rId29" Target="notesSlides/notesSlide4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5.xml" Type="http://schemas.openxmlformats.org/officeDocument/2006/relationships/notes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notesSlides/notesSlide6.xml" Type="http://schemas.openxmlformats.org/officeDocument/2006/relationships/notesSlide"/><Relationship Id="rId34" Target="fonts/font34.fntdata" Type="http://schemas.openxmlformats.org/officeDocument/2006/relationships/font"/><Relationship Id="rId35" Target="notesSlides/notesSlide7.xml" Type="http://schemas.openxmlformats.org/officeDocument/2006/relationships/notesSlide"/><Relationship Id="rId36" Target="notesSlides/notesSlide8.xml" Type="http://schemas.openxmlformats.org/officeDocument/2006/relationships/notesSlide"/><Relationship Id="rId37" Target="notesSlides/notesSlide9.xml" Type="http://schemas.openxmlformats.org/officeDocument/2006/relationships/notesSlide"/><Relationship Id="rId38" Target="notesSlides/notesSlide10.xml" Type="http://schemas.openxmlformats.org/officeDocument/2006/relationships/notesSlide"/><Relationship Id="rId39" Target="notesSlides/notesSlide11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12.xml" Type="http://schemas.openxmlformats.org/officeDocument/2006/relationships/notesSlide"/><Relationship Id="rId41" Target="notesSlides/notesSlide13.xml" Type="http://schemas.openxmlformats.org/officeDocument/2006/relationships/notesSlide"/><Relationship Id="rId42" Target="notesSlides/notesSlide14.xml" Type="http://schemas.openxmlformats.org/officeDocument/2006/relationships/notesSlid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gif>
</file>

<file path=ppt/media/image18.png>
</file>

<file path=ppt/media/image19.svg>
</file>

<file path=ppt/media/image2.png>
</file>

<file path=ppt/media/image20.gif>
</file>

<file path=ppt/media/image21.png>
</file>

<file path=ppt/media/image22.svg>
</file>

<file path=ppt/media/image23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4.png" Type="http://schemas.openxmlformats.org/officeDocument/2006/relationships/image"/><Relationship Id="rId4" Target="../media/image17.gif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4.pn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4.png" Type="http://schemas.openxmlformats.org/officeDocument/2006/relationships/image"/><Relationship Id="rId4" Target="../media/image20.gif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4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4.png" Type="http://schemas.openxmlformats.org/officeDocument/2006/relationships/image"/><Relationship Id="rId4" Target="../media/image17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32997" y="-4055159"/>
            <a:ext cx="10287816" cy="18398133"/>
          </a:xfrm>
          <a:custGeom>
            <a:avLst/>
            <a:gdLst/>
            <a:ahLst/>
            <a:cxnLst/>
            <a:rect r="r" b="b" t="t" l="l"/>
            <a:pathLst>
              <a:path h="18398133" w="10287816">
                <a:moveTo>
                  <a:pt x="0" y="0"/>
                </a:moveTo>
                <a:lnTo>
                  <a:pt x="10287816" y="0"/>
                </a:lnTo>
                <a:lnTo>
                  <a:pt x="10287816" y="18398134"/>
                </a:lnTo>
                <a:lnTo>
                  <a:pt x="0" y="183981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69" r="-934" b="-16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76000" y="1088850"/>
            <a:ext cx="297600" cy="62400"/>
            <a:chOff x="0" y="0"/>
            <a:chExt cx="396800" cy="832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6748" cy="83185"/>
            </a:xfrm>
            <a:custGeom>
              <a:avLst/>
              <a:gdLst/>
              <a:ahLst/>
              <a:cxnLst/>
              <a:rect r="r" b="b" t="t" l="l"/>
              <a:pathLst>
                <a:path h="83185" w="396748">
                  <a:moveTo>
                    <a:pt x="0" y="0"/>
                  </a:moveTo>
                  <a:lnTo>
                    <a:pt x="396748" y="0"/>
                  </a:lnTo>
                  <a:lnTo>
                    <a:pt x="396748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76000" y="5112300"/>
            <a:ext cx="297600" cy="62400"/>
            <a:chOff x="0" y="0"/>
            <a:chExt cx="396800" cy="832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96748" cy="83185"/>
            </a:xfrm>
            <a:custGeom>
              <a:avLst/>
              <a:gdLst/>
              <a:ahLst/>
              <a:cxnLst/>
              <a:rect r="r" b="b" t="t" l="l"/>
              <a:pathLst>
                <a:path h="83185" w="396748">
                  <a:moveTo>
                    <a:pt x="0" y="0"/>
                  </a:moveTo>
                  <a:lnTo>
                    <a:pt x="396748" y="0"/>
                  </a:lnTo>
                  <a:lnTo>
                    <a:pt x="396748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476000" y="9135750"/>
            <a:ext cx="297600" cy="62400"/>
            <a:chOff x="0" y="0"/>
            <a:chExt cx="396800" cy="832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96748" cy="83185"/>
            </a:xfrm>
            <a:custGeom>
              <a:avLst/>
              <a:gdLst/>
              <a:ahLst/>
              <a:cxnLst/>
              <a:rect r="r" b="b" t="t" l="l"/>
              <a:pathLst>
                <a:path h="83185" w="396748">
                  <a:moveTo>
                    <a:pt x="0" y="0"/>
                  </a:moveTo>
                  <a:lnTo>
                    <a:pt x="396748" y="0"/>
                  </a:lnTo>
                  <a:lnTo>
                    <a:pt x="396748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476000" y="3100600"/>
            <a:ext cx="155400" cy="62400"/>
            <a:chOff x="0" y="0"/>
            <a:chExt cx="207200" cy="832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7137" cy="83185"/>
            </a:xfrm>
            <a:custGeom>
              <a:avLst/>
              <a:gdLst/>
              <a:ahLst/>
              <a:cxnLst/>
              <a:rect r="r" b="b" t="t" l="l"/>
              <a:pathLst>
                <a:path h="83185" w="207137">
                  <a:moveTo>
                    <a:pt x="0" y="0"/>
                  </a:moveTo>
                  <a:lnTo>
                    <a:pt x="207137" y="0"/>
                  </a:lnTo>
                  <a:lnTo>
                    <a:pt x="207137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76000" y="7124000"/>
            <a:ext cx="155400" cy="62400"/>
            <a:chOff x="0" y="0"/>
            <a:chExt cx="207200" cy="832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7137" cy="83185"/>
            </a:xfrm>
            <a:custGeom>
              <a:avLst/>
              <a:gdLst/>
              <a:ahLst/>
              <a:cxnLst/>
              <a:rect r="r" b="b" t="t" l="l"/>
              <a:pathLst>
                <a:path h="83185" w="207137">
                  <a:moveTo>
                    <a:pt x="0" y="0"/>
                  </a:moveTo>
                  <a:lnTo>
                    <a:pt x="207137" y="0"/>
                  </a:lnTo>
                  <a:lnTo>
                    <a:pt x="207137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476000" y="2094750"/>
            <a:ext cx="72600" cy="62400"/>
            <a:chOff x="0" y="0"/>
            <a:chExt cx="96800" cy="832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6774" cy="83185"/>
            </a:xfrm>
            <a:custGeom>
              <a:avLst/>
              <a:gdLst/>
              <a:ahLst/>
              <a:cxnLst/>
              <a:rect r="r" b="b" t="t" l="l"/>
              <a:pathLst>
                <a:path h="83185" w="96774">
                  <a:moveTo>
                    <a:pt x="0" y="0"/>
                  </a:moveTo>
                  <a:lnTo>
                    <a:pt x="96774" y="0"/>
                  </a:lnTo>
                  <a:lnTo>
                    <a:pt x="96774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476000" y="4106442"/>
            <a:ext cx="72600" cy="62400"/>
            <a:chOff x="0" y="0"/>
            <a:chExt cx="96800" cy="832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6774" cy="83185"/>
            </a:xfrm>
            <a:custGeom>
              <a:avLst/>
              <a:gdLst/>
              <a:ahLst/>
              <a:cxnLst/>
              <a:rect r="r" b="b" t="t" l="l"/>
              <a:pathLst>
                <a:path h="83185" w="96774">
                  <a:moveTo>
                    <a:pt x="0" y="0"/>
                  </a:moveTo>
                  <a:lnTo>
                    <a:pt x="96774" y="0"/>
                  </a:lnTo>
                  <a:lnTo>
                    <a:pt x="96774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476000" y="6118134"/>
            <a:ext cx="72600" cy="62400"/>
            <a:chOff x="0" y="0"/>
            <a:chExt cx="96800" cy="832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6774" cy="83185"/>
            </a:xfrm>
            <a:custGeom>
              <a:avLst/>
              <a:gdLst/>
              <a:ahLst/>
              <a:cxnLst/>
              <a:rect r="r" b="b" t="t" l="l"/>
              <a:pathLst>
                <a:path h="83185" w="96774">
                  <a:moveTo>
                    <a:pt x="0" y="0"/>
                  </a:moveTo>
                  <a:lnTo>
                    <a:pt x="96774" y="0"/>
                  </a:lnTo>
                  <a:lnTo>
                    <a:pt x="96774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476000" y="8129850"/>
            <a:ext cx="72600" cy="62400"/>
            <a:chOff x="0" y="0"/>
            <a:chExt cx="96800" cy="832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6774" cy="83185"/>
            </a:xfrm>
            <a:custGeom>
              <a:avLst/>
              <a:gdLst/>
              <a:ahLst/>
              <a:cxnLst/>
              <a:rect r="r" b="b" t="t" l="l"/>
              <a:pathLst>
                <a:path h="83185" w="96774">
                  <a:moveTo>
                    <a:pt x="0" y="0"/>
                  </a:moveTo>
                  <a:lnTo>
                    <a:pt x="96774" y="0"/>
                  </a:lnTo>
                  <a:lnTo>
                    <a:pt x="96774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4495845" y="4031364"/>
            <a:ext cx="9296310" cy="2163505"/>
          </a:xfrm>
          <a:custGeom>
            <a:avLst/>
            <a:gdLst/>
            <a:ahLst/>
            <a:cxnLst/>
            <a:rect r="r" b="b" t="t" l="l"/>
            <a:pathLst>
              <a:path h="2163505" w="9296310">
                <a:moveTo>
                  <a:pt x="0" y="0"/>
                </a:moveTo>
                <a:lnTo>
                  <a:pt x="9296310" y="0"/>
                </a:lnTo>
                <a:lnTo>
                  <a:pt x="9296310" y="2163504"/>
                </a:lnTo>
                <a:lnTo>
                  <a:pt x="0" y="21635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4495845" y="3848270"/>
            <a:ext cx="9251988" cy="4045554"/>
            <a:chOff x="0" y="0"/>
            <a:chExt cx="13937600" cy="60944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3937600" cy="6094400"/>
            </a:xfrm>
            <a:custGeom>
              <a:avLst/>
              <a:gdLst/>
              <a:ahLst/>
              <a:cxnLst/>
              <a:rect r="r" b="b" t="t" l="l"/>
              <a:pathLst>
                <a:path h="6094400" w="13937600">
                  <a:moveTo>
                    <a:pt x="0" y="0"/>
                  </a:moveTo>
                  <a:lnTo>
                    <a:pt x="13937600" y="0"/>
                  </a:lnTo>
                  <a:lnTo>
                    <a:pt x="13937600" y="6094400"/>
                  </a:lnTo>
                  <a:lnTo>
                    <a:pt x="0" y="6094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38100"/>
              <a:ext cx="13937600" cy="60563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156"/>
                </a:lnSpc>
              </a:pPr>
              <a:r>
                <a:rPr lang="en-US" b="true" sz="5700" i="true">
                  <a:solidFill>
                    <a:srgbClr val="FFFFFF"/>
                  </a:solidFill>
                  <a:latin typeface="Arimo Bold Italics"/>
                  <a:ea typeface="Arimo Bold Italics"/>
                  <a:cs typeface="Arimo Bold Italics"/>
                  <a:sym typeface="Arimo Bold Italics"/>
                </a:rPr>
                <a:t>Image Encryption </a:t>
              </a:r>
            </a:p>
            <a:p>
              <a:pPr algn="ctr">
                <a:lnSpc>
                  <a:spcPts val="6156"/>
                </a:lnSpc>
              </a:pPr>
              <a:r>
                <a:rPr lang="en-US" b="true" sz="5700" i="true">
                  <a:solidFill>
                    <a:srgbClr val="FFFFFF"/>
                  </a:solidFill>
                  <a:latin typeface="Arimo Bold Italics"/>
                  <a:ea typeface="Arimo Bold Italics"/>
                  <a:cs typeface="Arimo Bold Italics"/>
                  <a:sym typeface="Arimo Bold Italics"/>
                </a:rPr>
                <a:t>Cybersecurity Project</a:t>
              </a:r>
            </a:p>
            <a:p>
              <a:pPr algn="ctr">
                <a:lnSpc>
                  <a:spcPts val="6156"/>
                </a:lnSpc>
              </a:pPr>
            </a:p>
            <a:p>
              <a:pPr algn="ctr">
                <a:lnSpc>
                  <a:spcPts val="6156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1490608" y="8468935"/>
            <a:ext cx="7417961" cy="1578729"/>
            <a:chOff x="0" y="0"/>
            <a:chExt cx="9890615" cy="210497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890615" cy="2104972"/>
            </a:xfrm>
            <a:custGeom>
              <a:avLst/>
              <a:gdLst/>
              <a:ahLst/>
              <a:cxnLst/>
              <a:rect r="r" b="b" t="t" l="l"/>
              <a:pathLst>
                <a:path h="2104972" w="9890615">
                  <a:moveTo>
                    <a:pt x="0" y="0"/>
                  </a:moveTo>
                  <a:lnTo>
                    <a:pt x="9890615" y="0"/>
                  </a:lnTo>
                  <a:lnTo>
                    <a:pt x="9890615" y="2104972"/>
                  </a:lnTo>
                  <a:lnTo>
                    <a:pt x="0" y="21049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0"/>
              <a:ext cx="9890615" cy="21049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FFFFFF"/>
                  </a:solidFill>
                  <a:latin typeface="Atkinson Hyperlegible"/>
                  <a:ea typeface="Atkinson Hyperlegible"/>
                  <a:cs typeface="Atkinson Hyperlegible"/>
                  <a:sym typeface="Atkinson Hyperlegible"/>
                </a:rPr>
                <a:t>By: Mayssam Hassen, Sabrine Ayadi, Sayda Ouaddar, Aya Hafsi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63572" y="904419"/>
            <a:ext cx="15495728" cy="1421470"/>
            <a:chOff x="0" y="0"/>
            <a:chExt cx="20660971" cy="18952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660971" cy="1895293"/>
            </a:xfrm>
            <a:custGeom>
              <a:avLst/>
              <a:gdLst/>
              <a:ahLst/>
              <a:cxnLst/>
              <a:rect r="r" b="b" t="t" l="l"/>
              <a:pathLst>
                <a:path h="1895293" w="20660971">
                  <a:moveTo>
                    <a:pt x="0" y="0"/>
                  </a:moveTo>
                  <a:lnTo>
                    <a:pt x="20660971" y="0"/>
                  </a:lnTo>
                  <a:lnTo>
                    <a:pt x="20660971" y="1895293"/>
                  </a:lnTo>
                  <a:lnTo>
                    <a:pt x="0" y="18952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660971" cy="19333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AES + RSA Hyb</a:t>
              </a:r>
              <a:r>
                <a:rPr lang="en-US" sz="7000" b="true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rid Encryption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520594" y="5382314"/>
            <a:ext cx="13406186" cy="2729811"/>
            <a:chOff x="0" y="0"/>
            <a:chExt cx="17874915" cy="36397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874915" cy="3639748"/>
            </a:xfrm>
            <a:custGeom>
              <a:avLst/>
              <a:gdLst/>
              <a:ahLst/>
              <a:cxnLst/>
              <a:rect r="r" b="b" t="t" l="l"/>
              <a:pathLst>
                <a:path h="3639748" w="17874915">
                  <a:moveTo>
                    <a:pt x="0" y="0"/>
                  </a:moveTo>
                  <a:lnTo>
                    <a:pt x="17874915" y="0"/>
                  </a:lnTo>
                  <a:lnTo>
                    <a:pt x="17874915" y="3639748"/>
                  </a:lnTo>
                  <a:lnTo>
                    <a:pt x="0" y="36397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7874915" cy="36778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1679"/>
                </a:lnSpc>
              </a:pPr>
            </a:p>
            <a:p>
              <a:pPr algn="l">
                <a:lnSpc>
                  <a:spcPts val="4320"/>
                </a:lnSpc>
              </a:pPr>
            </a:p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   </a:t>
              </a:r>
              <a:r>
                <a:rPr lang="en-US" sz="36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How it works in the app: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A random </a:t>
              </a: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AES key is generated per image.</a:t>
              </a:r>
            </a:p>
            <a:p>
              <a:pPr algn="l" marL="868223" indent="-434111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This AES key is encrypted with the patient’s RSA public key.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28886" y="1194846"/>
            <a:ext cx="248500" cy="7808240"/>
            <a:chOff x="0" y="0"/>
            <a:chExt cx="331333" cy="1041098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763572" y="2743889"/>
            <a:ext cx="13542845" cy="2638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The platform employs a hybrid encrypti</a:t>
            </a:r>
            <a:r>
              <a:rPr lang="en-US" sz="29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on approach to ensure both security and efficiency. Specifically, each medical image is encrypted using AES (Advanced Encryption Standard) in GCM mode, which offers strong symmetric encryption along with built-in integrity checking via authentication tags. The AES key itself is then encrypted using RSA with OAEP (Optimal Asymmetric Encryption Padding), a secure asymmetric encryption scheme resistant to chosen ciphertext attacks.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5637395" y="574929"/>
            <a:ext cx="1383499" cy="2080450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63572" y="904419"/>
            <a:ext cx="15495728" cy="1421470"/>
            <a:chOff x="0" y="0"/>
            <a:chExt cx="20660971" cy="18952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660971" cy="1895293"/>
            </a:xfrm>
            <a:custGeom>
              <a:avLst/>
              <a:gdLst/>
              <a:ahLst/>
              <a:cxnLst/>
              <a:rect r="r" b="b" t="t" l="l"/>
              <a:pathLst>
                <a:path h="1895293" w="20660971">
                  <a:moveTo>
                    <a:pt x="0" y="0"/>
                  </a:moveTo>
                  <a:lnTo>
                    <a:pt x="20660971" y="0"/>
                  </a:lnTo>
                  <a:lnTo>
                    <a:pt x="20660971" y="1895293"/>
                  </a:lnTo>
                  <a:lnTo>
                    <a:pt x="0" y="18952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660971" cy="19333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Other Security Features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63572" y="4570800"/>
            <a:ext cx="16122968" cy="3571088"/>
            <a:chOff x="0" y="0"/>
            <a:chExt cx="21497291" cy="47614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497291" cy="4761450"/>
            </a:xfrm>
            <a:custGeom>
              <a:avLst/>
              <a:gdLst/>
              <a:ahLst/>
              <a:cxnLst/>
              <a:rect r="r" b="b" t="t" l="l"/>
              <a:pathLst>
                <a:path h="4761450" w="21497291">
                  <a:moveTo>
                    <a:pt x="0" y="0"/>
                  </a:moveTo>
                  <a:lnTo>
                    <a:pt x="21497291" y="0"/>
                  </a:lnTo>
                  <a:lnTo>
                    <a:pt x="21497291" y="4761450"/>
                  </a:lnTo>
                  <a:lnTo>
                    <a:pt x="0" y="47614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1497291" cy="47995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1679"/>
                </a:lnSpc>
              </a:pPr>
            </a:p>
            <a:p>
              <a:pPr algn="l">
                <a:lnSpc>
                  <a:spcPts val="3600"/>
                </a:lnSpc>
              </a:pPr>
              <a:r>
                <a:rPr lang="en-US" sz="3000" b="true">
                  <a:solidFill>
                    <a:srgbClr val="00D29E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Additi</a:t>
              </a:r>
              <a:r>
                <a:rPr lang="en-US" sz="3000" b="true">
                  <a:solidFill>
                    <a:srgbClr val="00D29E"/>
                  </a:solidFill>
                  <a:latin typeface="Arial Bold"/>
                  <a:ea typeface="Arial Bold"/>
                  <a:cs typeface="Arial Bold"/>
                  <a:sym typeface="Arial Bold"/>
                </a:rPr>
                <a:t>onal Security Measures</a:t>
              </a:r>
            </a:p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before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decrypting an image, patients must enter a one-time verification code sent to their registered email. This adds a second layer of authentication, ensuring that even if credentials are compromised, unauthorized decryption is prevented. </a:t>
              </a:r>
            </a:p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Also, all web traffic uses HTTPS with TLS 1.3 to secure data in transit, and sessions are protected with CSRF tokens and secure cookies.</a:t>
              </a:r>
            </a:p>
            <a:p>
              <a:pPr algn="l">
                <a:lnSpc>
                  <a:spcPts val="432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28886" y="1194846"/>
            <a:ext cx="248500" cy="7808240"/>
            <a:chOff x="0" y="0"/>
            <a:chExt cx="331333" cy="1041098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15039984" y="432401"/>
            <a:ext cx="2414557" cy="2107250"/>
          </a:xfrm>
          <a:custGeom>
            <a:avLst/>
            <a:gdLst/>
            <a:ahLst/>
            <a:cxnLst/>
            <a:rect r="r" b="b" t="t" l="l"/>
            <a:pathLst>
              <a:path h="2107250" w="2414557">
                <a:moveTo>
                  <a:pt x="0" y="0"/>
                </a:moveTo>
                <a:lnTo>
                  <a:pt x="2414558" y="0"/>
                </a:lnTo>
                <a:lnTo>
                  <a:pt x="2414558" y="2107250"/>
                </a:lnTo>
                <a:lnTo>
                  <a:pt x="0" y="21072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63572" y="2530126"/>
            <a:ext cx="15690970" cy="2638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 b="true">
                <a:solidFill>
                  <a:srgbClr val="40B98B"/>
                </a:solidFill>
                <a:latin typeface="Arimo Bold"/>
                <a:ea typeface="Arimo Bold"/>
                <a:cs typeface="Arimo Bold"/>
                <a:sym typeface="Arimo Bold"/>
              </a:rPr>
              <a:t>Password Security</a:t>
            </a:r>
          </a:p>
          <a:p>
            <a:pPr algn="l">
              <a:lnSpc>
                <a:spcPts val="348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For user authentication, passwords are secured with bcrypt hashing. Bcrypt is</a:t>
            </a:r>
            <a:r>
              <a:rPr lang="en-US" sz="29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a slow hashing function with a salt and adjustable cost factor, here set to 12, which protects against brute-force and rainbow table attacks.</a:t>
            </a:r>
          </a:p>
          <a:p>
            <a:pPr algn="l">
              <a:lnSpc>
                <a:spcPts val="3480"/>
              </a:lnSpc>
              <a:spcBef>
                <a:spcPct val="0"/>
              </a:spcBef>
            </a:pPr>
          </a:p>
          <a:p>
            <a:pPr algn="l">
              <a:lnSpc>
                <a:spcPts val="348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63572" y="890061"/>
            <a:ext cx="15495728" cy="1421470"/>
            <a:chOff x="0" y="0"/>
            <a:chExt cx="20660971" cy="18952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660971" cy="1895293"/>
            </a:xfrm>
            <a:custGeom>
              <a:avLst/>
              <a:gdLst/>
              <a:ahLst/>
              <a:cxnLst/>
              <a:rect r="r" b="b" t="t" l="l"/>
              <a:pathLst>
                <a:path h="1895293" w="20660971">
                  <a:moveTo>
                    <a:pt x="0" y="0"/>
                  </a:moveTo>
                  <a:lnTo>
                    <a:pt x="20660971" y="0"/>
                  </a:lnTo>
                  <a:lnTo>
                    <a:pt x="20660971" y="1895293"/>
                  </a:lnTo>
                  <a:lnTo>
                    <a:pt x="0" y="18952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660971" cy="19333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Development Phases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371415" y="2561736"/>
            <a:ext cx="17282536" cy="5878602"/>
            <a:chOff x="0" y="0"/>
            <a:chExt cx="23043381" cy="783813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043381" cy="7838136"/>
            </a:xfrm>
            <a:custGeom>
              <a:avLst/>
              <a:gdLst/>
              <a:ahLst/>
              <a:cxnLst/>
              <a:rect r="r" b="b" t="t" l="l"/>
              <a:pathLst>
                <a:path h="7838136" w="23043381">
                  <a:moveTo>
                    <a:pt x="0" y="0"/>
                  </a:moveTo>
                  <a:lnTo>
                    <a:pt x="23043381" y="0"/>
                  </a:lnTo>
                  <a:lnTo>
                    <a:pt x="23043381" y="7838136"/>
                  </a:lnTo>
                  <a:lnTo>
                    <a:pt x="0" y="78381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76225"/>
              <a:ext cx="23043381" cy="81143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868680" indent="-434340" lvl="1">
                <a:lnSpc>
                  <a:spcPts val="6480"/>
                </a:lnSpc>
                <a:buAutoNum type="arabicPeriod" startAt="1"/>
              </a:pPr>
              <a:r>
                <a:rPr lang="en-US" b="true" sz="360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Requirements Gathering:</a:t>
              </a:r>
              <a:r>
                <a:rPr lang="en-US" sz="3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Define user roles, features, and flow</a:t>
              </a:r>
            </a:p>
            <a:p>
              <a:pPr algn="l" marL="868680" indent="-434340" lvl="1">
                <a:lnSpc>
                  <a:spcPts val="6480"/>
                </a:lnSpc>
                <a:buAutoNum type="arabicPeriod" startAt="1"/>
              </a:pPr>
              <a:r>
                <a:rPr lang="en-US" b="true" sz="360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System Design:</a:t>
              </a:r>
              <a:r>
                <a:rPr lang="en-US" sz="3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Routes: /login, /encrypt, /decrypt, etc.</a:t>
              </a:r>
            </a:p>
            <a:p>
              <a:pPr algn="l" marL="868680" indent="-434340" lvl="1">
                <a:lnSpc>
                  <a:spcPts val="6480"/>
                </a:lnSpc>
                <a:buAutoNum type="arabicPeriod" startAt="1"/>
              </a:pPr>
              <a:r>
                <a:rPr lang="en-US" b="true" sz="360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Frontend Implementation:</a:t>
              </a:r>
              <a:r>
                <a:rPr lang="en-US" sz="3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UI, drag-and-drop upload, encryption method choice</a:t>
              </a:r>
            </a:p>
            <a:p>
              <a:pPr algn="l" marL="868680" indent="-434340" lvl="1">
                <a:lnSpc>
                  <a:spcPts val="6480"/>
                </a:lnSpc>
                <a:buAutoNum type="arabicPeriod" startAt="1"/>
              </a:pPr>
              <a:r>
                <a:rPr lang="en-US" b="true" sz="360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Backend Development:</a:t>
              </a:r>
              <a:r>
                <a:rPr lang="en-US" sz="3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Encryption logic, modular structure</a:t>
              </a:r>
            </a:p>
            <a:p>
              <a:pPr algn="l" marL="868680" indent="-434340" lvl="1">
                <a:lnSpc>
                  <a:spcPts val="6480"/>
                </a:lnSpc>
                <a:buAutoNum type="arabicPeriod" startAt="1"/>
              </a:pPr>
              <a:r>
                <a:rPr lang="en-US" b="true" sz="360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Database Setup:</a:t>
              </a:r>
              <a:r>
                <a:rPr lang="en-US" sz="3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User management, key handling</a:t>
              </a:r>
            </a:p>
            <a:p>
              <a:pPr algn="l" marL="868680" indent="-434340" lvl="1">
                <a:lnSpc>
                  <a:spcPts val="6480"/>
                </a:lnSpc>
                <a:buAutoNum type="arabicPeriod" startAt="1"/>
              </a:pPr>
              <a:r>
                <a:rPr lang="en-US" b="true" sz="360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Testing &amp; Debugging:</a:t>
              </a:r>
              <a:r>
                <a:rPr lang="en-US" sz="3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File compatibility, reversibility, and access control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28886" y="1194846"/>
            <a:ext cx="248500" cy="7808240"/>
            <a:chOff x="0" y="0"/>
            <a:chExt cx="331333" cy="1041098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747690" y="689726"/>
            <a:ext cx="2803292" cy="1822140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58652" y="669568"/>
            <a:ext cx="16592986" cy="1304528"/>
            <a:chOff x="0" y="0"/>
            <a:chExt cx="22123981" cy="173937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123981" cy="1739371"/>
            </a:xfrm>
            <a:custGeom>
              <a:avLst/>
              <a:gdLst/>
              <a:ahLst/>
              <a:cxnLst/>
              <a:rect r="r" b="b" t="t" l="l"/>
              <a:pathLst>
                <a:path h="1739371" w="22123981">
                  <a:moveTo>
                    <a:pt x="0" y="0"/>
                  </a:moveTo>
                  <a:lnTo>
                    <a:pt x="22123981" y="0"/>
                  </a:lnTo>
                  <a:lnTo>
                    <a:pt x="22123981" y="1739371"/>
                  </a:lnTo>
                  <a:lnTo>
                    <a:pt x="0" y="173937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22123981" cy="176794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680"/>
                </a:lnSpc>
              </a:pPr>
              <a:r>
                <a:rPr lang="en-US" sz="6400" b="true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Conclusion &amp; Future Improvements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359891" y="1242268"/>
            <a:ext cx="976442" cy="840613"/>
          </a:xfrm>
          <a:custGeom>
            <a:avLst/>
            <a:gdLst/>
            <a:ahLst/>
            <a:cxnLst/>
            <a:rect r="r" b="b" t="t" l="l"/>
            <a:pathLst>
              <a:path h="840613" w="976442">
                <a:moveTo>
                  <a:pt x="0" y="0"/>
                </a:moveTo>
                <a:lnTo>
                  <a:pt x="976442" y="0"/>
                </a:lnTo>
                <a:lnTo>
                  <a:pt x="976442" y="840613"/>
                </a:lnTo>
                <a:lnTo>
                  <a:pt x="0" y="840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858652" y="1814968"/>
            <a:ext cx="15731113" cy="8186856"/>
            <a:chOff x="0" y="0"/>
            <a:chExt cx="20974817" cy="1091580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974817" cy="10915808"/>
            </a:xfrm>
            <a:custGeom>
              <a:avLst/>
              <a:gdLst/>
              <a:ahLst/>
              <a:cxnLst/>
              <a:rect r="r" b="b" t="t" l="l"/>
              <a:pathLst>
                <a:path h="10915808" w="20974817">
                  <a:moveTo>
                    <a:pt x="0" y="0"/>
                  </a:moveTo>
                  <a:lnTo>
                    <a:pt x="20974817" y="0"/>
                  </a:lnTo>
                  <a:lnTo>
                    <a:pt x="20974817" y="10915808"/>
                  </a:lnTo>
                  <a:lnTo>
                    <a:pt x="0" y="109158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20974817" cy="109824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60"/>
                </a:lnSpc>
              </a:pPr>
            </a:p>
            <a:p>
              <a:pPr algn="l">
                <a:lnSpc>
                  <a:spcPts val="3960"/>
                </a:lnSpc>
              </a:pPr>
              <a:r>
                <a:rPr lang="en-US" sz="33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 encryption application enhances privacy and ensures regulatory compliance within digital laboratory environments. By leveraging a dual method encryption strategy, it strikes an effective balance between processing speed and robust data security.</a:t>
              </a:r>
            </a:p>
            <a:p>
              <a:pPr algn="l">
                <a:lnSpc>
                  <a:spcPts val="4320"/>
                </a:lnSpc>
              </a:pPr>
            </a:p>
            <a:p>
              <a:pPr algn="l">
                <a:lnSpc>
                  <a:spcPts val="4320"/>
                </a:lnSpc>
              </a:pPr>
              <a:r>
                <a:rPr lang="en-US" sz="3600" b="true">
                  <a:solidFill>
                    <a:srgbClr val="27D19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Future Directions :</a:t>
              </a:r>
            </a:p>
            <a:p>
              <a:pPr algn="l" marL="868682" indent="-434341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Integrate quantum-resistant encryption algorithms to future-proof data security</a:t>
              </a:r>
            </a:p>
            <a:p>
              <a:pPr algn="l" marL="868682" indent="-434341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Implement homomorphic encryption to enable secure, privacy-preserving image analysis</a:t>
              </a:r>
            </a:p>
            <a:p>
              <a:pPr algn="l" marL="868682" indent="-434341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Expand system compatibility to support seamless integration with hospital electronic health record (EHR) systems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28886" y="1194846"/>
            <a:ext cx="248500" cy="7808240"/>
            <a:chOff x="0" y="0"/>
            <a:chExt cx="331333" cy="1041098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6237442" y="7630978"/>
            <a:ext cx="2043716" cy="2554644"/>
          </a:xfrm>
          <a:custGeom>
            <a:avLst/>
            <a:gdLst/>
            <a:ahLst/>
            <a:cxnLst/>
            <a:rect r="r" b="b" t="t" l="l"/>
            <a:pathLst>
              <a:path h="2554644" w="2043716">
                <a:moveTo>
                  <a:pt x="0" y="0"/>
                </a:moveTo>
                <a:lnTo>
                  <a:pt x="2043716" y="0"/>
                </a:lnTo>
                <a:lnTo>
                  <a:pt x="2043716" y="2554644"/>
                </a:lnTo>
                <a:lnTo>
                  <a:pt x="0" y="25546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131120">
            <a:off x="10712432" y="883676"/>
            <a:ext cx="4607972" cy="3439906"/>
          </a:xfrm>
          <a:custGeom>
            <a:avLst/>
            <a:gdLst/>
            <a:ahLst/>
            <a:cxnLst/>
            <a:rect r="r" b="b" t="t" l="l"/>
            <a:pathLst>
              <a:path h="3439906" w="4607972">
                <a:moveTo>
                  <a:pt x="0" y="0"/>
                </a:moveTo>
                <a:lnTo>
                  <a:pt x="4607972" y="0"/>
                </a:lnTo>
                <a:lnTo>
                  <a:pt x="4607972" y="3439906"/>
                </a:lnTo>
                <a:lnTo>
                  <a:pt x="0" y="34399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258" t="0" r="-6258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802824">
            <a:off x="3031102" y="6108120"/>
            <a:ext cx="4607972" cy="3439906"/>
          </a:xfrm>
          <a:custGeom>
            <a:avLst/>
            <a:gdLst/>
            <a:ahLst/>
            <a:cxnLst/>
            <a:rect r="r" b="b" t="t" l="l"/>
            <a:pathLst>
              <a:path h="3439906" w="4607972">
                <a:moveTo>
                  <a:pt x="0" y="0"/>
                </a:moveTo>
                <a:lnTo>
                  <a:pt x="4607972" y="0"/>
                </a:lnTo>
                <a:lnTo>
                  <a:pt x="4607972" y="3439906"/>
                </a:lnTo>
                <a:lnTo>
                  <a:pt x="0" y="34399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258" t="0" r="-6258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02732" y="3019842"/>
            <a:ext cx="17282536" cy="4247316"/>
            <a:chOff x="0" y="0"/>
            <a:chExt cx="23043381" cy="56630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3043381" cy="5663088"/>
            </a:xfrm>
            <a:custGeom>
              <a:avLst/>
              <a:gdLst/>
              <a:ahLst/>
              <a:cxnLst/>
              <a:rect r="r" b="b" t="t" l="l"/>
              <a:pathLst>
                <a:path h="5663088" w="23043381">
                  <a:moveTo>
                    <a:pt x="0" y="0"/>
                  </a:moveTo>
                  <a:lnTo>
                    <a:pt x="23043381" y="0"/>
                  </a:lnTo>
                  <a:lnTo>
                    <a:pt x="23043381" y="5663088"/>
                  </a:lnTo>
                  <a:lnTo>
                    <a:pt x="0" y="56630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71450"/>
              <a:ext cx="23043381" cy="58345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10560"/>
                </a:lnSpc>
              </a:pPr>
              <a:r>
                <a:rPr lang="en-US" sz="88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Thank you </a:t>
              </a:r>
            </a:p>
            <a:p>
              <a:pPr algn="ctr">
                <a:lnSpc>
                  <a:spcPts val="10560"/>
                </a:lnSpc>
              </a:pPr>
              <a:r>
                <a:rPr lang="en-US" sz="88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for your </a:t>
              </a:r>
            </a:p>
            <a:p>
              <a:pPr algn="ctr">
                <a:lnSpc>
                  <a:spcPts val="10560"/>
                </a:lnSpc>
              </a:pPr>
              <a:r>
                <a:rPr lang="en-US" sz="88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attention !</a:t>
              </a:r>
            </a:p>
          </p:txBody>
        </p:sp>
      </p:grpSp>
      <p:sp>
        <p:nvSpPr>
          <p:cNvPr name="Freeform 9" id="9" descr="Une image contenant noir, obscurité  Le contenu généré par l’IA peut être incorrect."/>
          <p:cNvSpPr/>
          <p:nvPr/>
        </p:nvSpPr>
        <p:spPr>
          <a:xfrm flipH="false" flipV="false" rot="0">
            <a:off x="4154098" y="138624"/>
            <a:ext cx="9979802" cy="10009750"/>
          </a:xfrm>
          <a:custGeom>
            <a:avLst/>
            <a:gdLst/>
            <a:ahLst/>
            <a:cxnLst/>
            <a:rect r="r" b="b" t="t" l="l"/>
            <a:pathLst>
              <a:path h="10009750" w="9979802">
                <a:moveTo>
                  <a:pt x="0" y="0"/>
                </a:moveTo>
                <a:lnTo>
                  <a:pt x="9979802" y="0"/>
                </a:lnTo>
                <a:lnTo>
                  <a:pt x="9979802" y="10009750"/>
                </a:lnTo>
                <a:lnTo>
                  <a:pt x="0" y="100097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grpSp>
        <p:nvGrpSpPr>
          <p:cNvPr name="Group 4" id="4"/>
          <p:cNvGrpSpPr/>
          <p:nvPr/>
        </p:nvGrpSpPr>
        <p:grpSpPr>
          <a:xfrm rot="-10800000">
            <a:off x="973300" y="1088850"/>
            <a:ext cx="297600" cy="8119200"/>
            <a:chOff x="0" y="0"/>
            <a:chExt cx="396800" cy="108256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6748" cy="10825607"/>
            </a:xfrm>
            <a:custGeom>
              <a:avLst/>
              <a:gdLst/>
              <a:ahLst/>
              <a:cxnLst/>
              <a:rect r="r" b="b" t="t" l="l"/>
              <a:pathLst>
                <a:path h="10825607" w="396748">
                  <a:moveTo>
                    <a:pt x="396748" y="0"/>
                  </a:moveTo>
                  <a:lnTo>
                    <a:pt x="0" y="0"/>
                  </a:lnTo>
                  <a:lnTo>
                    <a:pt x="0" y="10825607"/>
                  </a:lnTo>
                  <a:lnTo>
                    <a:pt x="396748" y="10825607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12"/>
            </a:gra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76000" y="1088850"/>
            <a:ext cx="297600" cy="62400"/>
            <a:chOff x="0" y="0"/>
            <a:chExt cx="396800" cy="832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96748" cy="83185"/>
            </a:xfrm>
            <a:custGeom>
              <a:avLst/>
              <a:gdLst/>
              <a:ahLst/>
              <a:cxnLst/>
              <a:rect r="r" b="b" t="t" l="l"/>
              <a:pathLst>
                <a:path h="83185" w="396748">
                  <a:moveTo>
                    <a:pt x="0" y="0"/>
                  </a:moveTo>
                  <a:lnTo>
                    <a:pt x="396748" y="0"/>
                  </a:lnTo>
                  <a:lnTo>
                    <a:pt x="396748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476000" y="5112300"/>
            <a:ext cx="297600" cy="62400"/>
            <a:chOff x="0" y="0"/>
            <a:chExt cx="396800" cy="832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96748" cy="83185"/>
            </a:xfrm>
            <a:custGeom>
              <a:avLst/>
              <a:gdLst/>
              <a:ahLst/>
              <a:cxnLst/>
              <a:rect r="r" b="b" t="t" l="l"/>
              <a:pathLst>
                <a:path h="83185" w="396748">
                  <a:moveTo>
                    <a:pt x="0" y="0"/>
                  </a:moveTo>
                  <a:lnTo>
                    <a:pt x="396748" y="0"/>
                  </a:lnTo>
                  <a:lnTo>
                    <a:pt x="396748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476000" y="9135750"/>
            <a:ext cx="297600" cy="62400"/>
            <a:chOff x="0" y="0"/>
            <a:chExt cx="396800" cy="83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96748" cy="83185"/>
            </a:xfrm>
            <a:custGeom>
              <a:avLst/>
              <a:gdLst/>
              <a:ahLst/>
              <a:cxnLst/>
              <a:rect r="r" b="b" t="t" l="l"/>
              <a:pathLst>
                <a:path h="83185" w="396748">
                  <a:moveTo>
                    <a:pt x="0" y="0"/>
                  </a:moveTo>
                  <a:lnTo>
                    <a:pt x="396748" y="0"/>
                  </a:lnTo>
                  <a:lnTo>
                    <a:pt x="396748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76000" y="3100600"/>
            <a:ext cx="155400" cy="62400"/>
            <a:chOff x="0" y="0"/>
            <a:chExt cx="207200" cy="832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7137" cy="83185"/>
            </a:xfrm>
            <a:custGeom>
              <a:avLst/>
              <a:gdLst/>
              <a:ahLst/>
              <a:cxnLst/>
              <a:rect r="r" b="b" t="t" l="l"/>
              <a:pathLst>
                <a:path h="83185" w="207137">
                  <a:moveTo>
                    <a:pt x="0" y="0"/>
                  </a:moveTo>
                  <a:lnTo>
                    <a:pt x="207137" y="0"/>
                  </a:lnTo>
                  <a:lnTo>
                    <a:pt x="207137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476000" y="7124000"/>
            <a:ext cx="155400" cy="62400"/>
            <a:chOff x="0" y="0"/>
            <a:chExt cx="207200" cy="832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07137" cy="83185"/>
            </a:xfrm>
            <a:custGeom>
              <a:avLst/>
              <a:gdLst/>
              <a:ahLst/>
              <a:cxnLst/>
              <a:rect r="r" b="b" t="t" l="l"/>
              <a:pathLst>
                <a:path h="83185" w="207137">
                  <a:moveTo>
                    <a:pt x="0" y="0"/>
                  </a:moveTo>
                  <a:lnTo>
                    <a:pt x="207137" y="0"/>
                  </a:lnTo>
                  <a:lnTo>
                    <a:pt x="207137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476000" y="2094750"/>
            <a:ext cx="72600" cy="62400"/>
            <a:chOff x="0" y="0"/>
            <a:chExt cx="96800" cy="832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6774" cy="83185"/>
            </a:xfrm>
            <a:custGeom>
              <a:avLst/>
              <a:gdLst/>
              <a:ahLst/>
              <a:cxnLst/>
              <a:rect r="r" b="b" t="t" l="l"/>
              <a:pathLst>
                <a:path h="83185" w="96774">
                  <a:moveTo>
                    <a:pt x="0" y="0"/>
                  </a:moveTo>
                  <a:lnTo>
                    <a:pt x="96774" y="0"/>
                  </a:lnTo>
                  <a:lnTo>
                    <a:pt x="96774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476000" y="4106442"/>
            <a:ext cx="72600" cy="62400"/>
            <a:chOff x="0" y="0"/>
            <a:chExt cx="96800" cy="83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6774" cy="83185"/>
            </a:xfrm>
            <a:custGeom>
              <a:avLst/>
              <a:gdLst/>
              <a:ahLst/>
              <a:cxnLst/>
              <a:rect r="r" b="b" t="t" l="l"/>
              <a:pathLst>
                <a:path h="83185" w="96774">
                  <a:moveTo>
                    <a:pt x="0" y="0"/>
                  </a:moveTo>
                  <a:lnTo>
                    <a:pt x="96774" y="0"/>
                  </a:lnTo>
                  <a:lnTo>
                    <a:pt x="96774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476000" y="6118134"/>
            <a:ext cx="72600" cy="62400"/>
            <a:chOff x="0" y="0"/>
            <a:chExt cx="96800" cy="832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6774" cy="83185"/>
            </a:xfrm>
            <a:custGeom>
              <a:avLst/>
              <a:gdLst/>
              <a:ahLst/>
              <a:cxnLst/>
              <a:rect r="r" b="b" t="t" l="l"/>
              <a:pathLst>
                <a:path h="83185" w="96774">
                  <a:moveTo>
                    <a:pt x="0" y="0"/>
                  </a:moveTo>
                  <a:lnTo>
                    <a:pt x="96774" y="0"/>
                  </a:lnTo>
                  <a:lnTo>
                    <a:pt x="96774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476000" y="8129850"/>
            <a:ext cx="72600" cy="62400"/>
            <a:chOff x="0" y="0"/>
            <a:chExt cx="96800" cy="832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6774" cy="83185"/>
            </a:xfrm>
            <a:custGeom>
              <a:avLst/>
              <a:gdLst/>
              <a:ahLst/>
              <a:cxnLst/>
              <a:rect r="r" b="b" t="t" l="l"/>
              <a:pathLst>
                <a:path h="83185" w="96774">
                  <a:moveTo>
                    <a:pt x="0" y="0"/>
                  </a:moveTo>
                  <a:lnTo>
                    <a:pt x="96774" y="0"/>
                  </a:lnTo>
                  <a:lnTo>
                    <a:pt x="96774" y="83185"/>
                  </a:lnTo>
                  <a:lnTo>
                    <a:pt x="0" y="831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24" id="24"/>
          <p:cNvSpPr/>
          <p:nvPr/>
        </p:nvSpPr>
        <p:spPr>
          <a:xfrm flipH="false" flipV="false" rot="0">
            <a:off x="15871671" y="1194848"/>
            <a:ext cx="976442" cy="840613"/>
          </a:xfrm>
          <a:custGeom>
            <a:avLst/>
            <a:gdLst/>
            <a:ahLst/>
            <a:cxnLst/>
            <a:rect r="r" b="b" t="t" l="l"/>
            <a:pathLst>
              <a:path h="840613" w="976442">
                <a:moveTo>
                  <a:pt x="0" y="0"/>
                </a:moveTo>
                <a:lnTo>
                  <a:pt x="976442" y="0"/>
                </a:lnTo>
                <a:lnTo>
                  <a:pt x="976442" y="840613"/>
                </a:lnTo>
                <a:lnTo>
                  <a:pt x="0" y="840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2071950" y="890050"/>
            <a:ext cx="14776200" cy="1226567"/>
            <a:chOff x="0" y="0"/>
            <a:chExt cx="19701600" cy="163542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9701601" cy="1635423"/>
            </a:xfrm>
            <a:custGeom>
              <a:avLst/>
              <a:gdLst/>
              <a:ahLst/>
              <a:cxnLst/>
              <a:rect r="r" b="b" t="t" l="l"/>
              <a:pathLst>
                <a:path h="1635423" w="19701601">
                  <a:moveTo>
                    <a:pt x="0" y="0"/>
                  </a:moveTo>
                  <a:lnTo>
                    <a:pt x="19701601" y="0"/>
                  </a:lnTo>
                  <a:lnTo>
                    <a:pt x="19701601" y="1635423"/>
                  </a:lnTo>
                  <a:lnTo>
                    <a:pt x="0" y="16354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28575"/>
              <a:ext cx="19701600" cy="166399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200"/>
                </a:lnSpc>
              </a:pPr>
              <a:r>
                <a:rPr lang="en-US" b="true" sz="6000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Table of contents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071950" y="7326800"/>
            <a:ext cx="5206742" cy="1145400"/>
            <a:chOff x="0" y="0"/>
            <a:chExt cx="6942323" cy="15272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942323" cy="1527200"/>
            </a:xfrm>
            <a:custGeom>
              <a:avLst/>
              <a:gdLst/>
              <a:ahLst/>
              <a:cxnLst/>
              <a:rect r="r" b="b" t="t" l="l"/>
              <a:pathLst>
                <a:path h="1527200" w="6942323">
                  <a:moveTo>
                    <a:pt x="0" y="0"/>
                  </a:moveTo>
                  <a:lnTo>
                    <a:pt x="6942323" y="0"/>
                  </a:lnTo>
                  <a:lnTo>
                    <a:pt x="6942323" y="1527200"/>
                  </a:lnTo>
                  <a:lnTo>
                    <a:pt x="0" y="15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6942323" cy="1565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49"/>
                </a:lnSpc>
              </a:pPr>
              <a:r>
                <a:rPr lang="en-US" sz="2499">
                  <a:solidFill>
                    <a:srgbClr val="FFFFFF"/>
                  </a:solidFill>
                  <a:latin typeface="Atkinson Hyperlegible"/>
                  <a:ea typeface="Atkinson Hyperlegible"/>
                  <a:cs typeface="Atkinson Hyperlegible"/>
                  <a:sym typeface="Atkinson Hyperlegible"/>
                </a:rPr>
                <a:t>Application components, roles, message exchange process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2290457" y="3814753"/>
            <a:ext cx="4611000" cy="1145400"/>
            <a:chOff x="0" y="0"/>
            <a:chExt cx="6148000" cy="15272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148000" cy="1527200"/>
            </a:xfrm>
            <a:custGeom>
              <a:avLst/>
              <a:gdLst/>
              <a:ahLst/>
              <a:cxnLst/>
              <a:rect r="r" b="b" t="t" l="l"/>
              <a:pathLst>
                <a:path h="1527200" w="6148000">
                  <a:moveTo>
                    <a:pt x="0" y="0"/>
                  </a:moveTo>
                  <a:lnTo>
                    <a:pt x="6148000" y="0"/>
                  </a:lnTo>
                  <a:lnTo>
                    <a:pt x="6148000" y="1527200"/>
                  </a:lnTo>
                  <a:lnTo>
                    <a:pt x="0" y="15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6148000" cy="1565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49"/>
                </a:lnSpc>
              </a:pPr>
              <a:r>
                <a:rPr lang="en-US" sz="2499">
                  <a:solidFill>
                    <a:srgbClr val="FFFFFF"/>
                  </a:solidFill>
                  <a:latin typeface="Atkinson Hyperlegible"/>
                  <a:ea typeface="Atkinson Hyperlegible"/>
                  <a:cs typeface="Atkinson Hyperlegible"/>
                  <a:sym typeface="Atkinson Hyperlegible"/>
                </a:rPr>
                <a:t>The need for secure medical image transmission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7424972" y="3814753"/>
            <a:ext cx="4886794" cy="1145400"/>
            <a:chOff x="0" y="0"/>
            <a:chExt cx="6515725" cy="15272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6515726" cy="1527200"/>
            </a:xfrm>
            <a:custGeom>
              <a:avLst/>
              <a:gdLst/>
              <a:ahLst/>
              <a:cxnLst/>
              <a:rect r="r" b="b" t="t" l="l"/>
              <a:pathLst>
                <a:path h="1527200" w="6515726">
                  <a:moveTo>
                    <a:pt x="0" y="0"/>
                  </a:moveTo>
                  <a:lnTo>
                    <a:pt x="6515726" y="0"/>
                  </a:lnTo>
                  <a:lnTo>
                    <a:pt x="6515726" y="1527200"/>
                  </a:lnTo>
                  <a:lnTo>
                    <a:pt x="0" y="15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6515725" cy="1565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49"/>
                </a:lnSpc>
              </a:pPr>
              <a:r>
                <a:rPr lang="en-US" sz="2499">
                  <a:solidFill>
                    <a:srgbClr val="FFFFFF"/>
                  </a:solidFill>
                  <a:latin typeface="Atkinson Hyperlegible"/>
                  <a:ea typeface="Atkinson Hyperlegible"/>
                  <a:cs typeface="Atkinson Hyperlegible"/>
                  <a:sym typeface="Atkinson Hyperlegible"/>
                </a:rPr>
                <a:t>Limitations of current encryption methods (AES, RSA, TLS, XOR)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7421184" y="7326800"/>
            <a:ext cx="4815932" cy="1145400"/>
            <a:chOff x="0" y="0"/>
            <a:chExt cx="6421243" cy="15272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6421243" cy="1527200"/>
            </a:xfrm>
            <a:custGeom>
              <a:avLst/>
              <a:gdLst/>
              <a:ahLst/>
              <a:cxnLst/>
              <a:rect r="r" b="b" t="t" l="l"/>
              <a:pathLst>
                <a:path h="1527200" w="6421243">
                  <a:moveTo>
                    <a:pt x="0" y="0"/>
                  </a:moveTo>
                  <a:lnTo>
                    <a:pt x="6421243" y="0"/>
                  </a:lnTo>
                  <a:lnTo>
                    <a:pt x="6421243" y="1527200"/>
                  </a:lnTo>
                  <a:lnTo>
                    <a:pt x="0" y="15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38100"/>
              <a:ext cx="6421243" cy="1565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49"/>
                </a:lnSpc>
              </a:pPr>
              <a:r>
                <a:rPr lang="en-US" sz="2499">
                  <a:solidFill>
                    <a:srgbClr val="FFFFFF"/>
                  </a:solidFill>
                  <a:latin typeface="Atkinson Hyperlegible"/>
                  <a:ea typeface="Atkinson Hyperlegible"/>
                  <a:cs typeface="Atkinson Hyperlegible"/>
                  <a:sym typeface="Atkinson Hyperlegible"/>
                </a:rPr>
                <a:t>Tools, languages, and steps in system development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3006105" y="3623630"/>
            <a:ext cx="4880236" cy="1145400"/>
            <a:chOff x="0" y="0"/>
            <a:chExt cx="6506981" cy="15272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6506981" cy="1527200"/>
            </a:xfrm>
            <a:custGeom>
              <a:avLst/>
              <a:gdLst/>
              <a:ahLst/>
              <a:cxnLst/>
              <a:rect r="r" b="b" t="t" l="l"/>
              <a:pathLst>
                <a:path h="1527200" w="6506981">
                  <a:moveTo>
                    <a:pt x="0" y="0"/>
                  </a:moveTo>
                  <a:lnTo>
                    <a:pt x="6506981" y="0"/>
                  </a:lnTo>
                  <a:lnTo>
                    <a:pt x="6506981" y="1527200"/>
                  </a:lnTo>
                  <a:lnTo>
                    <a:pt x="0" y="15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38100"/>
              <a:ext cx="6506981" cy="1565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49"/>
                </a:lnSpc>
              </a:pPr>
              <a:r>
                <a:rPr lang="en-US" sz="2499">
                  <a:solidFill>
                    <a:srgbClr val="FFFFFF"/>
                  </a:solidFill>
                  <a:latin typeface="Atkinson Hyperlegible"/>
                  <a:ea typeface="Atkinson Hyperlegible"/>
                  <a:cs typeface="Atkinson Hyperlegible"/>
                  <a:sym typeface="Atkinson Hyperlegible"/>
                </a:rPr>
                <a:t>Dual approach using ChaCha20 and AES + RSA hybrid encryption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2648300" y="7326800"/>
            <a:ext cx="4611000" cy="1145400"/>
            <a:chOff x="0" y="0"/>
            <a:chExt cx="6148000" cy="15272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6148000" cy="1527200"/>
            </a:xfrm>
            <a:custGeom>
              <a:avLst/>
              <a:gdLst/>
              <a:ahLst/>
              <a:cxnLst/>
              <a:rect r="r" b="b" t="t" l="l"/>
              <a:pathLst>
                <a:path h="1527200" w="6148000">
                  <a:moveTo>
                    <a:pt x="0" y="0"/>
                  </a:moveTo>
                  <a:lnTo>
                    <a:pt x="6148000" y="0"/>
                  </a:lnTo>
                  <a:lnTo>
                    <a:pt x="6148000" y="1527200"/>
                  </a:lnTo>
                  <a:lnTo>
                    <a:pt x="0" y="15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38100"/>
              <a:ext cx="6148000" cy="1565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49"/>
                </a:lnSpc>
              </a:pPr>
              <a:r>
                <a:rPr lang="en-US" sz="2499">
                  <a:solidFill>
                    <a:srgbClr val="FFFFFF"/>
                  </a:solidFill>
                  <a:latin typeface="Atkinson Hyperlegible"/>
                  <a:ea typeface="Atkinson Hyperlegible"/>
                  <a:cs typeface="Atkinson Hyperlegible"/>
                  <a:sym typeface="Atkinson Hyperlegible"/>
                </a:rPr>
                <a:t>Summary, impact, and potential enhancements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2071950" y="2664040"/>
            <a:ext cx="1469400" cy="895200"/>
            <a:chOff x="0" y="0"/>
            <a:chExt cx="1959200" cy="119360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1959200" cy="1193600"/>
            </a:xfrm>
            <a:custGeom>
              <a:avLst/>
              <a:gdLst/>
              <a:ahLst/>
              <a:cxnLst/>
              <a:rect r="r" b="b" t="t" l="l"/>
              <a:pathLst>
                <a:path h="1193600" w="1959200">
                  <a:moveTo>
                    <a:pt x="0" y="0"/>
                  </a:moveTo>
                  <a:lnTo>
                    <a:pt x="1959200" y="0"/>
                  </a:lnTo>
                  <a:lnTo>
                    <a:pt x="1959200" y="1193600"/>
                  </a:lnTo>
                  <a:lnTo>
                    <a:pt x="0" y="1193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28575"/>
              <a:ext cx="1959200" cy="12221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01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2071950" y="6129232"/>
            <a:ext cx="1469400" cy="895200"/>
            <a:chOff x="0" y="0"/>
            <a:chExt cx="1959200" cy="119360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1959200" cy="1193600"/>
            </a:xfrm>
            <a:custGeom>
              <a:avLst/>
              <a:gdLst/>
              <a:ahLst/>
              <a:cxnLst/>
              <a:rect r="r" b="b" t="t" l="l"/>
              <a:pathLst>
                <a:path h="1193600" w="1959200">
                  <a:moveTo>
                    <a:pt x="0" y="0"/>
                  </a:moveTo>
                  <a:lnTo>
                    <a:pt x="1959200" y="0"/>
                  </a:lnTo>
                  <a:lnTo>
                    <a:pt x="1959200" y="1193600"/>
                  </a:lnTo>
                  <a:lnTo>
                    <a:pt x="0" y="1193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-28575"/>
              <a:ext cx="1959200" cy="12221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04</a:t>
              </a:r>
            </a:p>
          </p:txBody>
        </p:sp>
      </p:grpSp>
      <p:grpSp>
        <p:nvGrpSpPr>
          <p:cNvPr name="Group 52" id="52"/>
          <p:cNvGrpSpPr/>
          <p:nvPr/>
        </p:nvGrpSpPr>
        <p:grpSpPr>
          <a:xfrm rot="0">
            <a:off x="7065524" y="2664040"/>
            <a:ext cx="1469400" cy="895200"/>
            <a:chOff x="0" y="0"/>
            <a:chExt cx="1959200" cy="119360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1959200" cy="1193600"/>
            </a:xfrm>
            <a:custGeom>
              <a:avLst/>
              <a:gdLst/>
              <a:ahLst/>
              <a:cxnLst/>
              <a:rect r="r" b="b" t="t" l="l"/>
              <a:pathLst>
                <a:path h="1193600" w="1959200">
                  <a:moveTo>
                    <a:pt x="0" y="0"/>
                  </a:moveTo>
                  <a:lnTo>
                    <a:pt x="1959200" y="0"/>
                  </a:lnTo>
                  <a:lnTo>
                    <a:pt x="1959200" y="1193600"/>
                  </a:lnTo>
                  <a:lnTo>
                    <a:pt x="0" y="1193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0" y="-28575"/>
              <a:ext cx="1959200" cy="12221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02</a:t>
              </a: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7065524" y="6129232"/>
            <a:ext cx="1469400" cy="895200"/>
            <a:chOff x="0" y="0"/>
            <a:chExt cx="1959200" cy="119360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1959200" cy="1193600"/>
            </a:xfrm>
            <a:custGeom>
              <a:avLst/>
              <a:gdLst/>
              <a:ahLst/>
              <a:cxnLst/>
              <a:rect r="r" b="b" t="t" l="l"/>
              <a:pathLst>
                <a:path h="1193600" w="1959200">
                  <a:moveTo>
                    <a:pt x="0" y="0"/>
                  </a:moveTo>
                  <a:lnTo>
                    <a:pt x="1959200" y="0"/>
                  </a:lnTo>
                  <a:lnTo>
                    <a:pt x="1959200" y="1193600"/>
                  </a:lnTo>
                  <a:lnTo>
                    <a:pt x="0" y="1193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28575"/>
              <a:ext cx="1959200" cy="12221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12580016" y="2684200"/>
            <a:ext cx="1469400" cy="895200"/>
            <a:chOff x="0" y="0"/>
            <a:chExt cx="1959200" cy="119360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1959200" cy="1193600"/>
            </a:xfrm>
            <a:custGeom>
              <a:avLst/>
              <a:gdLst/>
              <a:ahLst/>
              <a:cxnLst/>
              <a:rect r="r" b="b" t="t" l="l"/>
              <a:pathLst>
                <a:path h="1193600" w="1959200">
                  <a:moveTo>
                    <a:pt x="0" y="0"/>
                  </a:moveTo>
                  <a:lnTo>
                    <a:pt x="1959200" y="0"/>
                  </a:lnTo>
                  <a:lnTo>
                    <a:pt x="1959200" y="1193600"/>
                  </a:lnTo>
                  <a:lnTo>
                    <a:pt x="0" y="1193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0" id="60"/>
            <p:cNvSpPr txBox="true"/>
            <p:nvPr/>
          </p:nvSpPr>
          <p:spPr>
            <a:xfrm>
              <a:off x="0" y="-28575"/>
              <a:ext cx="1959200" cy="12221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03</a:t>
              </a: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12051504" y="6129232"/>
            <a:ext cx="1469400" cy="895200"/>
            <a:chOff x="0" y="0"/>
            <a:chExt cx="1959200" cy="1193600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1959200" cy="1193600"/>
            </a:xfrm>
            <a:custGeom>
              <a:avLst/>
              <a:gdLst/>
              <a:ahLst/>
              <a:cxnLst/>
              <a:rect r="r" b="b" t="t" l="l"/>
              <a:pathLst>
                <a:path h="1193600" w="1959200">
                  <a:moveTo>
                    <a:pt x="0" y="0"/>
                  </a:moveTo>
                  <a:lnTo>
                    <a:pt x="1959200" y="0"/>
                  </a:lnTo>
                  <a:lnTo>
                    <a:pt x="1959200" y="1193600"/>
                  </a:lnTo>
                  <a:lnTo>
                    <a:pt x="0" y="1193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3" id="63"/>
            <p:cNvSpPr txBox="true"/>
            <p:nvPr/>
          </p:nvSpPr>
          <p:spPr>
            <a:xfrm>
              <a:off x="0" y="-28575"/>
              <a:ext cx="1959200" cy="122217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06</a:t>
              </a: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2667690" y="2386447"/>
            <a:ext cx="4611000" cy="1428306"/>
            <a:chOff x="0" y="0"/>
            <a:chExt cx="6148000" cy="1904408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6148000" cy="1904408"/>
            </a:xfrm>
            <a:custGeom>
              <a:avLst/>
              <a:gdLst/>
              <a:ahLst/>
              <a:cxnLst/>
              <a:rect r="r" b="b" t="t" l="l"/>
              <a:pathLst>
                <a:path h="1904408" w="6148000">
                  <a:moveTo>
                    <a:pt x="0" y="0"/>
                  </a:moveTo>
                  <a:lnTo>
                    <a:pt x="6148000" y="0"/>
                  </a:lnTo>
                  <a:lnTo>
                    <a:pt x="6148000" y="1904408"/>
                  </a:lnTo>
                  <a:lnTo>
                    <a:pt x="0" y="19044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6" id="66"/>
            <p:cNvSpPr txBox="true"/>
            <p:nvPr/>
          </p:nvSpPr>
          <p:spPr>
            <a:xfrm>
              <a:off x="0" y="-66675"/>
              <a:ext cx="6148000" cy="1971083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3863"/>
                </a:lnSpc>
              </a:pPr>
              <a:r>
                <a:rPr lang="en-US" sz="2799">
                  <a:solidFill>
                    <a:srgbClr val="27D19F"/>
                  </a:solidFill>
                  <a:latin typeface="Arimo"/>
                  <a:ea typeface="Arimo"/>
                  <a:cs typeface="Arimo"/>
                  <a:sym typeface="Arimo"/>
                </a:rPr>
                <a:t>Introduction &amp; Problem Statement </a:t>
              </a:r>
            </a:p>
          </p:txBody>
        </p:sp>
      </p:grpSp>
      <p:grpSp>
        <p:nvGrpSpPr>
          <p:cNvPr name="Group 67" id="67"/>
          <p:cNvGrpSpPr/>
          <p:nvPr/>
        </p:nvGrpSpPr>
        <p:grpSpPr>
          <a:xfrm rot="0">
            <a:off x="7626116" y="2386447"/>
            <a:ext cx="4611000" cy="969600"/>
            <a:chOff x="0" y="0"/>
            <a:chExt cx="6148000" cy="1292800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6148000" cy="1292800"/>
            </a:xfrm>
            <a:custGeom>
              <a:avLst/>
              <a:gdLst/>
              <a:ahLst/>
              <a:cxnLst/>
              <a:rect r="r" b="b" t="t" l="l"/>
              <a:pathLst>
                <a:path h="1292800" w="6148000">
                  <a:moveTo>
                    <a:pt x="0" y="0"/>
                  </a:moveTo>
                  <a:lnTo>
                    <a:pt x="6148000" y="0"/>
                  </a:lnTo>
                  <a:lnTo>
                    <a:pt x="6148000" y="1292800"/>
                  </a:lnTo>
                  <a:lnTo>
                    <a:pt x="0" y="129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9" id="69"/>
            <p:cNvSpPr txBox="true"/>
            <p:nvPr/>
          </p:nvSpPr>
          <p:spPr>
            <a:xfrm>
              <a:off x="0" y="-66675"/>
              <a:ext cx="6148000" cy="135947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3863"/>
                </a:lnSpc>
              </a:pPr>
              <a:r>
                <a:rPr lang="en-US" sz="2799">
                  <a:solidFill>
                    <a:srgbClr val="27D19F"/>
                  </a:solidFill>
                  <a:latin typeface="Arimo"/>
                  <a:ea typeface="Arimo"/>
                  <a:cs typeface="Arimo"/>
                  <a:sym typeface="Arimo"/>
                </a:rPr>
                <a:t>Existing Encryption Solutions</a:t>
              </a:r>
            </a:p>
          </p:txBody>
        </p:sp>
      </p:grpSp>
      <p:grpSp>
        <p:nvGrpSpPr>
          <p:cNvPr name="Group 70" id="70"/>
          <p:cNvGrpSpPr/>
          <p:nvPr/>
        </p:nvGrpSpPr>
        <p:grpSpPr>
          <a:xfrm rot="0">
            <a:off x="13275341" y="2386447"/>
            <a:ext cx="4611000" cy="969600"/>
            <a:chOff x="0" y="0"/>
            <a:chExt cx="6148000" cy="1292800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6148000" cy="1292800"/>
            </a:xfrm>
            <a:custGeom>
              <a:avLst/>
              <a:gdLst/>
              <a:ahLst/>
              <a:cxnLst/>
              <a:rect r="r" b="b" t="t" l="l"/>
              <a:pathLst>
                <a:path h="1292800" w="6148000">
                  <a:moveTo>
                    <a:pt x="0" y="0"/>
                  </a:moveTo>
                  <a:lnTo>
                    <a:pt x="6148000" y="0"/>
                  </a:lnTo>
                  <a:lnTo>
                    <a:pt x="6148000" y="1292800"/>
                  </a:lnTo>
                  <a:lnTo>
                    <a:pt x="0" y="129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2" id="72"/>
            <p:cNvSpPr txBox="true"/>
            <p:nvPr/>
          </p:nvSpPr>
          <p:spPr>
            <a:xfrm>
              <a:off x="0" y="-66675"/>
              <a:ext cx="6148000" cy="135947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3863"/>
                </a:lnSpc>
              </a:pPr>
              <a:r>
                <a:rPr lang="en-US" sz="2799">
                  <a:solidFill>
                    <a:srgbClr val="27D19F"/>
                  </a:solidFill>
                  <a:latin typeface="Arimo"/>
                  <a:ea typeface="Arimo"/>
                  <a:cs typeface="Arimo"/>
                  <a:sym typeface="Arimo"/>
                </a:rPr>
                <a:t>Proposed Encryption System</a:t>
              </a:r>
            </a:p>
          </p:txBody>
        </p:sp>
      </p:grpSp>
      <p:grpSp>
        <p:nvGrpSpPr>
          <p:cNvPr name="Group 73" id="73"/>
          <p:cNvGrpSpPr/>
          <p:nvPr/>
        </p:nvGrpSpPr>
        <p:grpSpPr>
          <a:xfrm rot="0">
            <a:off x="2667690" y="6357200"/>
            <a:ext cx="4823526" cy="969600"/>
            <a:chOff x="0" y="0"/>
            <a:chExt cx="6431368" cy="1292800"/>
          </a:xfrm>
        </p:grpSpPr>
        <p:sp>
          <p:nvSpPr>
            <p:cNvPr name="Freeform 74" id="74"/>
            <p:cNvSpPr/>
            <p:nvPr/>
          </p:nvSpPr>
          <p:spPr>
            <a:xfrm flipH="false" flipV="false" rot="0">
              <a:off x="0" y="0"/>
              <a:ext cx="6431368" cy="1292800"/>
            </a:xfrm>
            <a:custGeom>
              <a:avLst/>
              <a:gdLst/>
              <a:ahLst/>
              <a:cxnLst/>
              <a:rect r="r" b="b" t="t" l="l"/>
              <a:pathLst>
                <a:path h="1292800" w="6431368">
                  <a:moveTo>
                    <a:pt x="0" y="0"/>
                  </a:moveTo>
                  <a:lnTo>
                    <a:pt x="6431368" y="0"/>
                  </a:lnTo>
                  <a:lnTo>
                    <a:pt x="6431368" y="1292800"/>
                  </a:lnTo>
                  <a:lnTo>
                    <a:pt x="0" y="129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5" id="75"/>
            <p:cNvSpPr txBox="true"/>
            <p:nvPr/>
          </p:nvSpPr>
          <p:spPr>
            <a:xfrm>
              <a:off x="0" y="-66675"/>
              <a:ext cx="6431368" cy="135947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3863"/>
                </a:lnSpc>
              </a:pPr>
              <a:r>
                <a:rPr lang="en-US" sz="2799">
                  <a:solidFill>
                    <a:srgbClr val="27D19F"/>
                  </a:solidFill>
                  <a:latin typeface="Arimo"/>
                  <a:ea typeface="Arimo"/>
                  <a:cs typeface="Arimo"/>
                  <a:sym typeface="Arimo"/>
                </a:rPr>
                <a:t>System Architecture &amp; Workflow</a:t>
              </a:r>
            </a:p>
          </p:txBody>
        </p:sp>
      </p:grpSp>
      <p:grpSp>
        <p:nvGrpSpPr>
          <p:cNvPr name="Group 76" id="76"/>
          <p:cNvGrpSpPr/>
          <p:nvPr/>
        </p:nvGrpSpPr>
        <p:grpSpPr>
          <a:xfrm rot="0">
            <a:off x="7700766" y="5880492"/>
            <a:ext cx="4611000" cy="969600"/>
            <a:chOff x="0" y="0"/>
            <a:chExt cx="6148000" cy="1292800"/>
          </a:xfrm>
        </p:grpSpPr>
        <p:sp>
          <p:nvSpPr>
            <p:cNvPr name="Freeform 77" id="77"/>
            <p:cNvSpPr/>
            <p:nvPr/>
          </p:nvSpPr>
          <p:spPr>
            <a:xfrm flipH="false" flipV="false" rot="0">
              <a:off x="0" y="0"/>
              <a:ext cx="6148000" cy="1292800"/>
            </a:xfrm>
            <a:custGeom>
              <a:avLst/>
              <a:gdLst/>
              <a:ahLst/>
              <a:cxnLst/>
              <a:rect r="r" b="b" t="t" l="l"/>
              <a:pathLst>
                <a:path h="1292800" w="6148000">
                  <a:moveTo>
                    <a:pt x="0" y="0"/>
                  </a:moveTo>
                  <a:lnTo>
                    <a:pt x="6148000" y="0"/>
                  </a:lnTo>
                  <a:lnTo>
                    <a:pt x="6148000" y="1292800"/>
                  </a:lnTo>
                  <a:lnTo>
                    <a:pt x="0" y="129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8" id="78"/>
            <p:cNvSpPr txBox="true"/>
            <p:nvPr/>
          </p:nvSpPr>
          <p:spPr>
            <a:xfrm>
              <a:off x="0" y="-66675"/>
              <a:ext cx="6148000" cy="135947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3863"/>
                </a:lnSpc>
              </a:pPr>
              <a:r>
                <a:rPr lang="en-US" sz="2799">
                  <a:solidFill>
                    <a:srgbClr val="27D19F"/>
                  </a:solidFill>
                  <a:latin typeface="Arimo"/>
                  <a:ea typeface="Arimo"/>
                  <a:cs typeface="Arimo"/>
                  <a:sym typeface="Arimo"/>
                </a:rPr>
                <a:t>Development phases</a:t>
              </a:r>
            </a:p>
          </p:txBody>
        </p:sp>
      </p:grpSp>
      <p:grpSp>
        <p:nvGrpSpPr>
          <p:cNvPr name="Group 79" id="79"/>
          <p:cNvGrpSpPr/>
          <p:nvPr/>
        </p:nvGrpSpPr>
        <p:grpSpPr>
          <a:xfrm rot="0">
            <a:off x="12836416" y="6357200"/>
            <a:ext cx="4611000" cy="969600"/>
            <a:chOff x="0" y="0"/>
            <a:chExt cx="6148000" cy="1292800"/>
          </a:xfrm>
        </p:grpSpPr>
        <p:sp>
          <p:nvSpPr>
            <p:cNvPr name="Freeform 80" id="80"/>
            <p:cNvSpPr/>
            <p:nvPr/>
          </p:nvSpPr>
          <p:spPr>
            <a:xfrm flipH="false" flipV="false" rot="0">
              <a:off x="0" y="0"/>
              <a:ext cx="6148000" cy="1292800"/>
            </a:xfrm>
            <a:custGeom>
              <a:avLst/>
              <a:gdLst/>
              <a:ahLst/>
              <a:cxnLst/>
              <a:rect r="r" b="b" t="t" l="l"/>
              <a:pathLst>
                <a:path h="1292800" w="6148000">
                  <a:moveTo>
                    <a:pt x="0" y="0"/>
                  </a:moveTo>
                  <a:lnTo>
                    <a:pt x="6148000" y="0"/>
                  </a:lnTo>
                  <a:lnTo>
                    <a:pt x="6148000" y="1292800"/>
                  </a:lnTo>
                  <a:lnTo>
                    <a:pt x="0" y="129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1" id="81"/>
            <p:cNvSpPr txBox="true"/>
            <p:nvPr/>
          </p:nvSpPr>
          <p:spPr>
            <a:xfrm>
              <a:off x="0" y="-66675"/>
              <a:ext cx="6148000" cy="135947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3863"/>
                </a:lnSpc>
              </a:pPr>
              <a:r>
                <a:rPr lang="en-US" sz="2799">
                  <a:solidFill>
                    <a:srgbClr val="27D19F"/>
                  </a:solidFill>
                  <a:latin typeface="Arimo"/>
                  <a:ea typeface="Arimo"/>
                  <a:cs typeface="Arimo"/>
                  <a:sym typeface="Arimo"/>
                </a:rPr>
                <a:t>Conclusion &amp; Future Improvements</a:t>
              </a:r>
            </a:p>
          </p:txBody>
        </p:sp>
      </p:grpSp>
      <p:sp>
        <p:nvSpPr>
          <p:cNvPr name="Freeform 82" id="82"/>
          <p:cNvSpPr/>
          <p:nvPr/>
        </p:nvSpPr>
        <p:spPr>
          <a:xfrm flipH="false" flipV="false" rot="9575270">
            <a:off x="-2658398" y="-1878196"/>
            <a:ext cx="9897710" cy="4847044"/>
          </a:xfrm>
          <a:custGeom>
            <a:avLst/>
            <a:gdLst/>
            <a:ahLst/>
            <a:cxnLst/>
            <a:rect r="r" b="b" t="t" l="l"/>
            <a:pathLst>
              <a:path h="4847044" w="9897710">
                <a:moveTo>
                  <a:pt x="0" y="0"/>
                </a:moveTo>
                <a:lnTo>
                  <a:pt x="9897710" y="0"/>
                </a:lnTo>
                <a:lnTo>
                  <a:pt x="9897710" y="4847044"/>
                </a:lnTo>
                <a:lnTo>
                  <a:pt x="0" y="48470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-17739" r="0" b="-17739"/>
            </a:stretch>
          </a:blipFill>
        </p:spPr>
      </p:sp>
      <p:sp>
        <p:nvSpPr>
          <p:cNvPr name="Freeform 83" id="83"/>
          <p:cNvSpPr/>
          <p:nvPr/>
        </p:nvSpPr>
        <p:spPr>
          <a:xfrm flipH="false" flipV="false" rot="-2222274">
            <a:off x="8688956" y="7944198"/>
            <a:ext cx="17516920" cy="4847044"/>
          </a:xfrm>
          <a:custGeom>
            <a:avLst/>
            <a:gdLst/>
            <a:ahLst/>
            <a:cxnLst/>
            <a:rect r="r" b="b" t="t" l="l"/>
            <a:pathLst>
              <a:path h="4847044" w="17516920">
                <a:moveTo>
                  <a:pt x="0" y="0"/>
                </a:moveTo>
                <a:lnTo>
                  <a:pt x="17516920" y="0"/>
                </a:lnTo>
                <a:lnTo>
                  <a:pt x="17516920" y="4847044"/>
                </a:lnTo>
                <a:lnTo>
                  <a:pt x="0" y="48470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-69885" r="0" b="-69885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8878" y="712084"/>
            <a:ext cx="14776200" cy="1421470"/>
            <a:chOff x="0" y="0"/>
            <a:chExt cx="19701600" cy="18952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701601" cy="1895293"/>
            </a:xfrm>
            <a:custGeom>
              <a:avLst/>
              <a:gdLst/>
              <a:ahLst/>
              <a:cxnLst/>
              <a:rect r="r" b="b" t="t" l="l"/>
              <a:pathLst>
                <a:path h="1895293" w="19701601">
                  <a:moveTo>
                    <a:pt x="0" y="0"/>
                  </a:moveTo>
                  <a:lnTo>
                    <a:pt x="19701601" y="0"/>
                  </a:lnTo>
                  <a:lnTo>
                    <a:pt x="19701601" y="1895293"/>
                  </a:lnTo>
                  <a:lnTo>
                    <a:pt x="0" y="18952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701600" cy="19333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400"/>
                </a:lnSpc>
              </a:pPr>
              <a:r>
                <a:rPr lang="en-US" b="true" sz="7000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Introduction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5871671" y="1194848"/>
            <a:ext cx="976442" cy="840613"/>
          </a:xfrm>
          <a:custGeom>
            <a:avLst/>
            <a:gdLst/>
            <a:ahLst/>
            <a:cxnLst/>
            <a:rect r="r" b="b" t="t" l="l"/>
            <a:pathLst>
              <a:path h="840613" w="976442">
                <a:moveTo>
                  <a:pt x="0" y="0"/>
                </a:moveTo>
                <a:lnTo>
                  <a:pt x="976442" y="0"/>
                </a:lnTo>
                <a:lnTo>
                  <a:pt x="976442" y="840613"/>
                </a:lnTo>
                <a:lnTo>
                  <a:pt x="0" y="840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08878" y="2621262"/>
            <a:ext cx="16025994" cy="6977619"/>
            <a:chOff x="0" y="0"/>
            <a:chExt cx="23186068" cy="100950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186068" cy="10095072"/>
            </a:xfrm>
            <a:custGeom>
              <a:avLst/>
              <a:gdLst/>
              <a:ahLst/>
              <a:cxnLst/>
              <a:rect r="r" b="b" t="t" l="l"/>
              <a:pathLst>
                <a:path h="10095072" w="23186068">
                  <a:moveTo>
                    <a:pt x="0" y="0"/>
                  </a:moveTo>
                  <a:lnTo>
                    <a:pt x="23186068" y="0"/>
                  </a:lnTo>
                  <a:lnTo>
                    <a:pt x="23186068" y="10095072"/>
                  </a:lnTo>
                  <a:lnTo>
                    <a:pt x="0" y="10095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0"/>
              <a:ext cx="23186068" cy="100950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5279"/>
                </a:lnSpc>
              </a:pPr>
              <a:r>
                <a:rPr lang="en-US" sz="4399">
                  <a:solidFill>
                    <a:srgbClr val="FFFFFF"/>
                  </a:solidFill>
                  <a:latin typeface="Atkinson Hyperlegible"/>
                  <a:ea typeface="Atkinson Hyperlegible"/>
                  <a:cs typeface="Atkinson Hyperlegible"/>
                  <a:sym typeface="Atkinson Hyperlegible"/>
                </a:rPr>
                <a:t>In modern healthcare, over 90% of hospitals rely on digital imaging to share X-rays, MRIs, and lab results. Our project introduces a secure, role-based web application that encrypts and manages access to medical data, ensuring fast collaboration and compliance with privacy standards like HIPAA and GDPR. </a:t>
              </a:r>
            </a:p>
            <a:p>
              <a:pPr algn="just">
                <a:lnSpc>
                  <a:spcPts val="3840"/>
                </a:lnSpc>
              </a:pPr>
            </a:p>
            <a:p>
              <a:pPr algn="just">
                <a:lnSpc>
                  <a:spcPts val="1679"/>
                </a:lnSpc>
              </a:pPr>
            </a:p>
            <a:p>
              <a:pPr algn="just">
                <a:lnSpc>
                  <a:spcPts val="3840"/>
                </a:lnSpc>
              </a:pPr>
            </a:p>
            <a:p>
              <a:pPr algn="just">
                <a:lnSpc>
                  <a:spcPts val="384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28886" y="1194846"/>
            <a:ext cx="248500" cy="7808240"/>
            <a:chOff x="0" y="0"/>
            <a:chExt cx="331333" cy="1041098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8878" y="712084"/>
            <a:ext cx="14776200" cy="1421470"/>
            <a:chOff x="0" y="0"/>
            <a:chExt cx="19701600" cy="18952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701601" cy="1895293"/>
            </a:xfrm>
            <a:custGeom>
              <a:avLst/>
              <a:gdLst/>
              <a:ahLst/>
              <a:cxnLst/>
              <a:rect r="r" b="b" t="t" l="l"/>
              <a:pathLst>
                <a:path h="1895293" w="19701601">
                  <a:moveTo>
                    <a:pt x="0" y="0"/>
                  </a:moveTo>
                  <a:lnTo>
                    <a:pt x="19701601" y="0"/>
                  </a:lnTo>
                  <a:lnTo>
                    <a:pt x="19701601" y="1895293"/>
                  </a:lnTo>
                  <a:lnTo>
                    <a:pt x="0" y="18952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9701600" cy="19333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400"/>
                </a:lnSpc>
              </a:pPr>
              <a:r>
                <a:rPr lang="en-US" b="true" sz="7000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Problem statement</a:t>
              </a:r>
              <a:r>
                <a:rPr lang="en-US" b="true" sz="7000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08878" y="3015849"/>
            <a:ext cx="16167710" cy="4166235"/>
            <a:chOff x="0" y="0"/>
            <a:chExt cx="21556946" cy="55549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556946" cy="5554980"/>
            </a:xfrm>
            <a:custGeom>
              <a:avLst/>
              <a:gdLst/>
              <a:ahLst/>
              <a:cxnLst/>
              <a:rect r="r" b="b" t="t" l="l"/>
              <a:pathLst>
                <a:path h="5554980" w="21556946">
                  <a:moveTo>
                    <a:pt x="0" y="0"/>
                  </a:moveTo>
                  <a:lnTo>
                    <a:pt x="21556946" y="0"/>
                  </a:lnTo>
                  <a:lnTo>
                    <a:pt x="21556946" y="5554980"/>
                  </a:lnTo>
                  <a:lnTo>
                    <a:pt x="0" y="5554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0"/>
              <a:ext cx="21556946" cy="555498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3960"/>
                </a:lnSpc>
              </a:pPr>
              <a:r>
                <a:rPr lang="en-US" sz="3300">
                  <a:solidFill>
                    <a:srgbClr val="FFFFFF"/>
                  </a:solidFill>
                  <a:latin typeface="Atkinson Hyperlegible"/>
                  <a:ea typeface="Atkinson Hyperlegible"/>
                  <a:cs typeface="Atkinson Hyperlegible"/>
                  <a:sym typeface="Atkinson Hyperlegible"/>
                </a:rPr>
                <a:t>Sensitive medical images transmitted online face serious risks such as interception, unauthorized access, and data breaches. These threats can violate patient privacy, lead to non-compliance with regulations like HIPAA and GDPR, damage trust, and expose healthcare providers to legal consequences.</a:t>
              </a:r>
            </a:p>
            <a:p>
              <a:pPr algn="just">
                <a:lnSpc>
                  <a:spcPts val="4919"/>
                </a:lnSpc>
              </a:pPr>
            </a:p>
            <a:p>
              <a:pPr algn="just">
                <a:lnSpc>
                  <a:spcPts val="3840"/>
                </a:lnSpc>
              </a:pPr>
            </a:p>
            <a:p>
              <a:pPr algn="just">
                <a:lnSpc>
                  <a:spcPts val="384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28886" y="1194846"/>
            <a:ext cx="248500" cy="7808240"/>
            <a:chOff x="0" y="0"/>
            <a:chExt cx="331333" cy="1041098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  <p:sp>
        <p:nvSpPr>
          <p:cNvPr name="Freeform 12" id="12"/>
          <p:cNvSpPr/>
          <p:nvPr/>
        </p:nvSpPr>
        <p:spPr>
          <a:xfrm flipH="false" flipV="false" rot="990894">
            <a:off x="15871671" y="492161"/>
            <a:ext cx="2129912" cy="1854960"/>
          </a:xfrm>
          <a:custGeom>
            <a:avLst/>
            <a:gdLst/>
            <a:ahLst/>
            <a:cxnLst/>
            <a:rect r="r" b="b" t="t" l="l"/>
            <a:pathLst>
              <a:path h="1854960" w="2129912">
                <a:moveTo>
                  <a:pt x="0" y="0"/>
                </a:moveTo>
                <a:lnTo>
                  <a:pt x="2129912" y="0"/>
                </a:lnTo>
                <a:lnTo>
                  <a:pt x="2129912" y="1854960"/>
                </a:lnTo>
                <a:lnTo>
                  <a:pt x="0" y="18549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679870" y="6017093"/>
            <a:ext cx="15256757" cy="180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7"/>
              </a:lnSpc>
              <a:spcBef>
                <a:spcPct val="0"/>
              </a:spcBef>
            </a:pPr>
            <a:r>
              <a:rPr lang="en-US" b="true" sz="3997">
                <a:solidFill>
                  <a:srgbClr val="27D19F"/>
                </a:solidFill>
                <a:latin typeface="Arimo Bold"/>
                <a:ea typeface="Arimo Bold"/>
                <a:cs typeface="Arimo Bold"/>
                <a:sym typeface="Arimo Bold"/>
              </a:rPr>
              <a:t>H</a:t>
            </a:r>
            <a:r>
              <a:rPr lang="en-US" b="true" sz="3997">
                <a:solidFill>
                  <a:srgbClr val="27D19F"/>
                </a:solidFill>
                <a:latin typeface="Arimo Bold"/>
                <a:ea typeface="Arimo Bold"/>
                <a:cs typeface="Arimo Bold"/>
                <a:sym typeface="Arimo Bold"/>
              </a:rPr>
              <a:t>ow can laboratories securely transmit and store medical images while ensuring only authorized personnel can access them?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979199">
            <a:off x="-1969366" y="-1629494"/>
            <a:ext cx="21445392" cy="10990152"/>
          </a:xfrm>
          <a:custGeom>
            <a:avLst/>
            <a:gdLst/>
            <a:ahLst/>
            <a:cxnLst/>
            <a:rect r="r" b="b" t="t" l="l"/>
            <a:pathLst>
              <a:path h="10990152" w="21445392">
                <a:moveTo>
                  <a:pt x="0" y="0"/>
                </a:moveTo>
                <a:lnTo>
                  <a:pt x="21445392" y="0"/>
                </a:lnTo>
                <a:lnTo>
                  <a:pt x="21445392" y="10990152"/>
                </a:lnTo>
                <a:lnTo>
                  <a:pt x="0" y="109901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-14731" r="0" b="-14731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763572" y="890062"/>
            <a:ext cx="15495728" cy="1873384"/>
            <a:chOff x="0" y="0"/>
            <a:chExt cx="20660971" cy="24978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660971" cy="2497845"/>
            </a:xfrm>
            <a:custGeom>
              <a:avLst/>
              <a:gdLst/>
              <a:ahLst/>
              <a:cxnLst/>
              <a:rect r="r" b="b" t="t" l="l"/>
              <a:pathLst>
                <a:path h="2497845" w="20660971">
                  <a:moveTo>
                    <a:pt x="0" y="0"/>
                  </a:moveTo>
                  <a:lnTo>
                    <a:pt x="20660971" y="0"/>
                  </a:lnTo>
                  <a:lnTo>
                    <a:pt x="20660971" y="2497845"/>
                  </a:lnTo>
                  <a:lnTo>
                    <a:pt x="0" y="24978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0660971" cy="25359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Review of Existing Solutions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871671" y="1194848"/>
            <a:ext cx="976442" cy="840613"/>
          </a:xfrm>
          <a:custGeom>
            <a:avLst/>
            <a:gdLst/>
            <a:ahLst/>
            <a:cxnLst/>
            <a:rect r="r" b="b" t="t" l="l"/>
            <a:pathLst>
              <a:path h="840613" w="976442">
                <a:moveTo>
                  <a:pt x="0" y="0"/>
                </a:moveTo>
                <a:lnTo>
                  <a:pt x="976442" y="0"/>
                </a:lnTo>
                <a:lnTo>
                  <a:pt x="976442" y="840613"/>
                </a:lnTo>
                <a:lnTo>
                  <a:pt x="0" y="8406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77386" y="2763446"/>
            <a:ext cx="7766614" cy="5669026"/>
            <a:chOff x="0" y="0"/>
            <a:chExt cx="10355485" cy="755870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355485" cy="7558701"/>
            </a:xfrm>
            <a:custGeom>
              <a:avLst/>
              <a:gdLst/>
              <a:ahLst/>
              <a:cxnLst/>
              <a:rect r="r" b="b" t="t" l="l"/>
              <a:pathLst>
                <a:path h="7558701" w="10355485">
                  <a:moveTo>
                    <a:pt x="0" y="0"/>
                  </a:moveTo>
                  <a:lnTo>
                    <a:pt x="10355485" y="0"/>
                  </a:lnTo>
                  <a:lnTo>
                    <a:pt x="10355485" y="7558701"/>
                  </a:lnTo>
                  <a:lnTo>
                    <a:pt x="0" y="75587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85725"/>
              <a:ext cx="10355485" cy="764442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1. AES-Only Encryption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Fast but needs secure key exchange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Key compromise = full data compromise</a:t>
              </a:r>
            </a:p>
            <a:p>
              <a:pPr algn="l" marL="868680" indent="-434340" lvl="1">
                <a:lnSpc>
                  <a:spcPts val="4320"/>
                </a:lnSpc>
              </a:pPr>
            </a:p>
            <a:p>
              <a:pPr algn="l" marL="965200" indent="-482600" lvl="1">
                <a:lnSpc>
                  <a:spcPts val="4800"/>
                </a:lnSpc>
              </a:pPr>
              <a:r>
                <a:rPr lang="en-US" b="true" sz="400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2. RSA-Only Encryption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Secure key distribution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Too slow for large files</a:t>
              </a:r>
            </a:p>
            <a:p>
              <a:pPr algn="l" marL="868680" indent="-434340" lvl="1">
                <a:lnSpc>
                  <a:spcPts val="432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493754" y="2763446"/>
            <a:ext cx="8794246" cy="4973408"/>
            <a:chOff x="0" y="0"/>
            <a:chExt cx="11725661" cy="663121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725661" cy="6631210"/>
            </a:xfrm>
            <a:custGeom>
              <a:avLst/>
              <a:gdLst/>
              <a:ahLst/>
              <a:cxnLst/>
              <a:rect r="r" b="b" t="t" l="l"/>
              <a:pathLst>
                <a:path h="6631210" w="11725661">
                  <a:moveTo>
                    <a:pt x="0" y="0"/>
                  </a:moveTo>
                  <a:lnTo>
                    <a:pt x="11725661" y="0"/>
                  </a:lnTo>
                  <a:lnTo>
                    <a:pt x="11725661" y="6631210"/>
                  </a:lnTo>
                  <a:lnTo>
                    <a:pt x="0" y="6631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1725661" cy="671693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3. DICOM + TLS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Secures transmission, but not storage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Vulnerable to misconfigurations</a:t>
              </a:r>
            </a:p>
            <a:p>
              <a:pPr algn="l" marL="868680" indent="-434340" lvl="1">
                <a:lnSpc>
                  <a:spcPts val="4320"/>
                </a:lnSpc>
              </a:pPr>
            </a:p>
            <a:p>
              <a:pPr algn="l" marL="965200" indent="-482600" lvl="1">
                <a:lnSpc>
                  <a:spcPts val="4800"/>
                </a:lnSpc>
              </a:pPr>
              <a:r>
                <a:rPr lang="en-US" b="true" sz="400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4. XOR Encryption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Simple but insecure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Easily broken using known attacks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28886" y="1194846"/>
            <a:ext cx="248500" cy="7808240"/>
            <a:chOff x="0" y="0"/>
            <a:chExt cx="331333" cy="1041098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979199">
            <a:off x="-1969366" y="-1629494"/>
            <a:ext cx="21445392" cy="10990152"/>
          </a:xfrm>
          <a:custGeom>
            <a:avLst/>
            <a:gdLst/>
            <a:ahLst/>
            <a:cxnLst/>
            <a:rect r="r" b="b" t="t" l="l"/>
            <a:pathLst>
              <a:path h="10990152" w="21445392">
                <a:moveTo>
                  <a:pt x="0" y="0"/>
                </a:moveTo>
                <a:lnTo>
                  <a:pt x="21445392" y="0"/>
                </a:lnTo>
                <a:lnTo>
                  <a:pt x="21445392" y="10990152"/>
                </a:lnTo>
                <a:lnTo>
                  <a:pt x="0" y="109901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-14731" r="0" b="-14731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64164" y="678462"/>
            <a:ext cx="15495728" cy="1873384"/>
            <a:chOff x="0" y="0"/>
            <a:chExt cx="20660971" cy="24978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660971" cy="2497845"/>
            </a:xfrm>
            <a:custGeom>
              <a:avLst/>
              <a:gdLst/>
              <a:ahLst/>
              <a:cxnLst/>
              <a:rect r="r" b="b" t="t" l="l"/>
              <a:pathLst>
                <a:path h="2497845" w="20660971">
                  <a:moveTo>
                    <a:pt x="0" y="0"/>
                  </a:moveTo>
                  <a:lnTo>
                    <a:pt x="20660971" y="0"/>
                  </a:lnTo>
                  <a:lnTo>
                    <a:pt x="20660971" y="2497845"/>
                  </a:lnTo>
                  <a:lnTo>
                    <a:pt x="0" y="24978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0660971" cy="251689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520"/>
                </a:lnSpc>
              </a:pPr>
              <a:r>
                <a:rPr lang="en-US" sz="7100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</a:t>
              </a:r>
              <a:r>
                <a:rPr lang="en-US" sz="7100">
                  <a:solidFill>
                    <a:srgbClr val="40B98B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Suggested Solution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871671" y="1194848"/>
            <a:ext cx="976442" cy="840613"/>
          </a:xfrm>
          <a:custGeom>
            <a:avLst/>
            <a:gdLst/>
            <a:ahLst/>
            <a:cxnLst/>
            <a:rect r="r" b="b" t="t" l="l"/>
            <a:pathLst>
              <a:path h="840613" w="976442">
                <a:moveTo>
                  <a:pt x="0" y="0"/>
                </a:moveTo>
                <a:lnTo>
                  <a:pt x="976442" y="0"/>
                </a:lnTo>
                <a:lnTo>
                  <a:pt x="976442" y="840613"/>
                </a:lnTo>
                <a:lnTo>
                  <a:pt x="0" y="8406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15676" y="2902979"/>
            <a:ext cx="11791319" cy="6145657"/>
            <a:chOff x="0" y="0"/>
            <a:chExt cx="15721759" cy="819420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721758" cy="8194209"/>
            </a:xfrm>
            <a:custGeom>
              <a:avLst/>
              <a:gdLst/>
              <a:ahLst/>
              <a:cxnLst/>
              <a:rect r="r" b="b" t="t" l="l"/>
              <a:pathLst>
                <a:path h="8194209" w="15721758">
                  <a:moveTo>
                    <a:pt x="0" y="0"/>
                  </a:moveTo>
                  <a:lnTo>
                    <a:pt x="15721758" y="0"/>
                  </a:lnTo>
                  <a:lnTo>
                    <a:pt x="15721758" y="8194209"/>
                  </a:lnTo>
                  <a:lnTo>
                    <a:pt x="0" y="81942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15721759" cy="828945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519"/>
                </a:lnSpc>
              </a:pPr>
              <a:r>
                <a:rPr lang="en-US" sz="459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Our solution is a comprehensive, secure web-based platform specifically tailored for medical laboratories. </a:t>
              </a:r>
            </a:p>
            <a:p>
              <a:pPr algn="l">
                <a:lnSpc>
                  <a:spcPts val="5519"/>
                </a:lnSpc>
              </a:pPr>
              <a:r>
                <a:rPr lang="en-US" sz="459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It facilitates the end-to-end handling of sensitive medical images—such as X-rays and MRIs—by integrating robust encryption mechanisms for data protection.</a:t>
              </a:r>
            </a:p>
            <a:p>
              <a:pPr algn="l">
                <a:lnSpc>
                  <a:spcPts val="4799"/>
                </a:lnSpc>
              </a:pPr>
            </a:p>
            <a:p>
              <a:pPr algn="l" marL="868680" indent="-434340" lvl="1">
                <a:lnSpc>
                  <a:spcPts val="432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4113210" y="2505808"/>
            <a:ext cx="3516923" cy="5275384"/>
          </a:xfrm>
          <a:custGeom>
            <a:avLst/>
            <a:gdLst/>
            <a:ahLst/>
            <a:cxnLst/>
            <a:rect r="r" b="b" t="t" l="l"/>
            <a:pathLst>
              <a:path h="5275384" w="3516923">
                <a:moveTo>
                  <a:pt x="0" y="0"/>
                </a:moveTo>
                <a:lnTo>
                  <a:pt x="3516923" y="0"/>
                </a:lnTo>
                <a:lnTo>
                  <a:pt x="3516923" y="5275384"/>
                </a:lnTo>
                <a:lnTo>
                  <a:pt x="0" y="527538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40871" y="1028700"/>
            <a:ext cx="248500" cy="7808240"/>
            <a:chOff x="0" y="0"/>
            <a:chExt cx="331333" cy="1041098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05466" y="604412"/>
            <a:ext cx="15495728" cy="1421470"/>
            <a:chOff x="0" y="0"/>
            <a:chExt cx="20660971" cy="18952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660971" cy="1895293"/>
            </a:xfrm>
            <a:custGeom>
              <a:avLst/>
              <a:gdLst/>
              <a:ahLst/>
              <a:cxnLst/>
              <a:rect r="r" b="b" t="t" l="l"/>
              <a:pathLst>
                <a:path h="1895293" w="20660971">
                  <a:moveTo>
                    <a:pt x="0" y="0"/>
                  </a:moveTo>
                  <a:lnTo>
                    <a:pt x="20660971" y="0"/>
                  </a:lnTo>
                  <a:lnTo>
                    <a:pt x="20660971" y="1895293"/>
                  </a:lnTo>
                  <a:lnTo>
                    <a:pt x="0" y="18952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660971" cy="19333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System Architecture &amp; Workflow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362327" y="1177112"/>
            <a:ext cx="976442" cy="840613"/>
          </a:xfrm>
          <a:custGeom>
            <a:avLst/>
            <a:gdLst/>
            <a:ahLst/>
            <a:cxnLst/>
            <a:rect r="r" b="b" t="t" l="l"/>
            <a:pathLst>
              <a:path h="840613" w="976442">
                <a:moveTo>
                  <a:pt x="0" y="0"/>
                </a:moveTo>
                <a:lnTo>
                  <a:pt x="976442" y="0"/>
                </a:lnTo>
                <a:lnTo>
                  <a:pt x="976442" y="840613"/>
                </a:lnTo>
                <a:lnTo>
                  <a:pt x="0" y="8406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87912" y="2353492"/>
            <a:ext cx="16040624" cy="1811401"/>
            <a:chOff x="0" y="0"/>
            <a:chExt cx="21387498" cy="24152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387498" cy="2415201"/>
            </a:xfrm>
            <a:custGeom>
              <a:avLst/>
              <a:gdLst/>
              <a:ahLst/>
              <a:cxnLst/>
              <a:rect r="r" b="b" t="t" l="l"/>
              <a:pathLst>
                <a:path h="2415201" w="21387498">
                  <a:moveTo>
                    <a:pt x="0" y="0"/>
                  </a:moveTo>
                  <a:lnTo>
                    <a:pt x="21387498" y="0"/>
                  </a:lnTo>
                  <a:lnTo>
                    <a:pt x="21387498" y="2415201"/>
                  </a:lnTo>
                  <a:lnTo>
                    <a:pt x="0" y="24152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85725"/>
              <a:ext cx="21387498" cy="250092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     </a:t>
              </a: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Client-Side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Role-based UI for doctors, technicians, patients</a:t>
              </a:r>
            </a:p>
            <a:p>
              <a:pPr algn="l" marL="868223" indent="-434111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Image upload and encryption selection  </a:t>
              </a: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(ChaCha20 or AES+RSA)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41469" y="4515406"/>
            <a:ext cx="13684191" cy="2462212"/>
            <a:chOff x="0" y="0"/>
            <a:chExt cx="18245588" cy="328294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45589" cy="3282949"/>
            </a:xfrm>
            <a:custGeom>
              <a:avLst/>
              <a:gdLst/>
              <a:ahLst/>
              <a:cxnLst/>
              <a:rect r="r" b="b" t="t" l="l"/>
              <a:pathLst>
                <a:path h="3282949" w="18245589">
                  <a:moveTo>
                    <a:pt x="0" y="0"/>
                  </a:moveTo>
                  <a:lnTo>
                    <a:pt x="18245589" y="0"/>
                  </a:lnTo>
                  <a:lnTo>
                    <a:pt x="18245589" y="3282949"/>
                  </a:lnTo>
                  <a:lnTo>
                    <a:pt x="0" y="32829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85725"/>
              <a:ext cx="18245588" cy="336867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 </a:t>
              </a: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  Server-Side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Authentication &amp; access control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Key Management System (KMS)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Secure encrypted image storage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7000086"/>
            <a:ext cx="11563322" cy="1908214"/>
            <a:chOff x="0" y="0"/>
            <a:chExt cx="15417763" cy="254428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417763" cy="2544285"/>
            </a:xfrm>
            <a:custGeom>
              <a:avLst/>
              <a:gdLst/>
              <a:ahLst/>
              <a:cxnLst/>
              <a:rect r="r" b="b" t="t" l="l"/>
              <a:pathLst>
                <a:path h="2544285" w="15417763">
                  <a:moveTo>
                    <a:pt x="0" y="0"/>
                  </a:moveTo>
                  <a:lnTo>
                    <a:pt x="15417763" y="0"/>
                  </a:lnTo>
                  <a:lnTo>
                    <a:pt x="15417763" y="2544285"/>
                  </a:lnTo>
                  <a:lnTo>
                    <a:pt x="0" y="25442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85725"/>
              <a:ext cx="15417763" cy="26300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00"/>
                </a:lnSpc>
              </a:pP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     W</a:t>
              </a:r>
              <a:r>
                <a:rPr lang="en-US" sz="4000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orkflow Highlights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Upload → Encrypt → Store → Decrypt on demand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Pixelation applied for added visual privacy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241469" y="2439188"/>
            <a:ext cx="571355" cy="571355"/>
          </a:xfrm>
          <a:custGeom>
            <a:avLst/>
            <a:gdLst/>
            <a:ahLst/>
            <a:cxnLst/>
            <a:rect r="r" b="b" t="t" l="l"/>
            <a:pathLst>
              <a:path h="571355" w="571355">
                <a:moveTo>
                  <a:pt x="0" y="0"/>
                </a:moveTo>
                <a:lnTo>
                  <a:pt x="571355" y="0"/>
                </a:lnTo>
                <a:lnTo>
                  <a:pt x="571355" y="571355"/>
                </a:lnTo>
                <a:lnTo>
                  <a:pt x="0" y="5713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198621" y="4515406"/>
            <a:ext cx="657051" cy="657051"/>
          </a:xfrm>
          <a:custGeom>
            <a:avLst/>
            <a:gdLst/>
            <a:ahLst/>
            <a:cxnLst/>
            <a:rect r="r" b="b" t="t" l="l"/>
            <a:pathLst>
              <a:path h="657051" w="657051">
                <a:moveTo>
                  <a:pt x="0" y="0"/>
                </a:moveTo>
                <a:lnTo>
                  <a:pt x="657051" y="0"/>
                </a:lnTo>
                <a:lnTo>
                  <a:pt x="657051" y="657051"/>
                </a:lnTo>
                <a:lnTo>
                  <a:pt x="0" y="65705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89375" y="6977618"/>
            <a:ext cx="623448" cy="623448"/>
          </a:xfrm>
          <a:custGeom>
            <a:avLst/>
            <a:gdLst/>
            <a:ahLst/>
            <a:cxnLst/>
            <a:rect r="r" b="b" t="t" l="l"/>
            <a:pathLst>
              <a:path h="623448" w="623448">
                <a:moveTo>
                  <a:pt x="0" y="0"/>
                </a:moveTo>
                <a:lnTo>
                  <a:pt x="623449" y="0"/>
                </a:lnTo>
                <a:lnTo>
                  <a:pt x="623449" y="623449"/>
                </a:lnTo>
                <a:lnTo>
                  <a:pt x="0" y="62344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540871" y="1028700"/>
            <a:ext cx="248500" cy="7808240"/>
            <a:chOff x="0" y="0"/>
            <a:chExt cx="331333" cy="1041098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18205" y="-3982795"/>
            <a:ext cx="10251589" cy="18288000"/>
          </a:xfrm>
          <a:custGeom>
            <a:avLst/>
            <a:gdLst/>
            <a:ahLst/>
            <a:cxnLst/>
            <a:rect r="r" b="b" t="t" l="l"/>
            <a:pathLst>
              <a:path h="18288000" w="10251589">
                <a:moveTo>
                  <a:pt x="0" y="0"/>
                </a:moveTo>
                <a:lnTo>
                  <a:pt x="10251590" y="0"/>
                </a:lnTo>
                <a:lnTo>
                  <a:pt x="1025159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4" t="0" r="-28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428848" y="4136117"/>
            <a:ext cx="10165176" cy="2365714"/>
          </a:xfrm>
          <a:custGeom>
            <a:avLst/>
            <a:gdLst/>
            <a:ahLst/>
            <a:cxnLst/>
            <a:rect r="r" b="b" t="t" l="l"/>
            <a:pathLst>
              <a:path h="2365714" w="10165176">
                <a:moveTo>
                  <a:pt x="0" y="0"/>
                </a:moveTo>
                <a:lnTo>
                  <a:pt x="10165176" y="0"/>
                </a:lnTo>
                <a:lnTo>
                  <a:pt x="10165176" y="2365714"/>
                </a:lnTo>
                <a:lnTo>
                  <a:pt x="0" y="23657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773405" y="4079602"/>
            <a:ext cx="8096632" cy="2478745"/>
            <a:chOff x="0" y="0"/>
            <a:chExt cx="10795509" cy="33049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795510" cy="3304993"/>
            </a:xfrm>
            <a:custGeom>
              <a:avLst/>
              <a:gdLst/>
              <a:ahLst/>
              <a:cxnLst/>
              <a:rect r="r" b="b" t="t" l="l"/>
              <a:pathLst>
                <a:path h="3304993" w="10795510">
                  <a:moveTo>
                    <a:pt x="0" y="0"/>
                  </a:moveTo>
                  <a:lnTo>
                    <a:pt x="10795510" y="0"/>
                  </a:lnTo>
                  <a:lnTo>
                    <a:pt x="10795510" y="3304993"/>
                  </a:lnTo>
                  <a:lnTo>
                    <a:pt x="0" y="33049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10795509" cy="33335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8399"/>
                </a:lnSpc>
              </a:pPr>
              <a:r>
                <a:rPr lang="en-US" sz="6999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Used Encryption </a:t>
              </a:r>
            </a:p>
            <a:p>
              <a:pPr algn="ctr">
                <a:lnSpc>
                  <a:spcPts val="8400"/>
                </a:lnSpc>
              </a:pPr>
              <a:r>
                <a:rPr lang="en-US" sz="70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Mechanisms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2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37116" y="-21987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59734" y="4570800"/>
            <a:ext cx="12833670" cy="11107000"/>
          </a:xfrm>
          <a:custGeom>
            <a:avLst/>
            <a:gdLst/>
            <a:ahLst/>
            <a:cxnLst/>
            <a:rect r="r" b="b" t="t" l="l"/>
            <a:pathLst>
              <a:path h="11107000" w="12833670">
                <a:moveTo>
                  <a:pt x="0" y="0"/>
                </a:moveTo>
                <a:lnTo>
                  <a:pt x="12833670" y="0"/>
                </a:lnTo>
                <a:lnTo>
                  <a:pt x="12833670" y="11107000"/>
                </a:lnTo>
                <a:lnTo>
                  <a:pt x="0" y="1110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208" t="-2729" r="-37209" b="-2739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63572" y="904419"/>
            <a:ext cx="15495728" cy="1421470"/>
            <a:chOff x="0" y="0"/>
            <a:chExt cx="20660971" cy="18952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660971" cy="1895293"/>
            </a:xfrm>
            <a:custGeom>
              <a:avLst/>
              <a:gdLst/>
              <a:ahLst/>
              <a:cxnLst/>
              <a:rect r="r" b="b" t="t" l="l"/>
              <a:pathLst>
                <a:path h="1895293" w="20660971">
                  <a:moveTo>
                    <a:pt x="0" y="0"/>
                  </a:moveTo>
                  <a:lnTo>
                    <a:pt x="20660971" y="0"/>
                  </a:lnTo>
                  <a:lnTo>
                    <a:pt x="20660971" y="1895293"/>
                  </a:lnTo>
                  <a:lnTo>
                    <a:pt x="0" y="18952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660971" cy="19333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40B98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ChaCha20 encryption</a:t>
              </a:r>
              <a:r>
                <a:rPr lang="en-US" sz="70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08864" y="3605442"/>
            <a:ext cx="14162807" cy="3983101"/>
            <a:chOff x="0" y="0"/>
            <a:chExt cx="18883743" cy="53108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883743" cy="5310802"/>
            </a:xfrm>
            <a:custGeom>
              <a:avLst/>
              <a:gdLst/>
              <a:ahLst/>
              <a:cxnLst/>
              <a:rect r="r" b="b" t="t" l="l"/>
              <a:pathLst>
                <a:path h="5310802" w="18883743">
                  <a:moveTo>
                    <a:pt x="0" y="0"/>
                  </a:moveTo>
                  <a:lnTo>
                    <a:pt x="18883743" y="0"/>
                  </a:lnTo>
                  <a:lnTo>
                    <a:pt x="18883743" y="5310802"/>
                  </a:lnTo>
                  <a:lnTo>
                    <a:pt x="0" y="53108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85725"/>
              <a:ext cx="18883743" cy="539652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00"/>
                </a:lnSpc>
              </a:pPr>
            </a:p>
            <a:p>
              <a:pPr algn="l">
                <a:lnSpc>
                  <a:spcPts val="4320"/>
                </a:lnSpc>
              </a:pPr>
            </a:p>
            <a:p>
              <a:pPr algn="l">
                <a:lnSpc>
                  <a:spcPts val="4320"/>
                </a:lnSpc>
              </a:pPr>
              <a:r>
                <a:rPr lang="en-US" sz="3600" b="true">
                  <a:solidFill>
                    <a:srgbClr val="FCF7ED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How</a:t>
              </a:r>
              <a:r>
                <a:rPr lang="en-US" sz="3600" b="true">
                  <a:solidFill>
                    <a:srgbClr val="FCF7ED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it works:</a:t>
              </a:r>
            </a:p>
            <a:p>
              <a:pPr algn="l" marL="868680" indent="-43434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A 256-bit ChaCha20 key and a 96-bit nonce are generated.</a:t>
              </a:r>
            </a:p>
            <a:p>
              <a:pPr algn="l" marL="868223" indent="-434111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ChaCha20 encrypts the image data.</a:t>
              </a:r>
            </a:p>
            <a:p>
              <a:pPr algn="l" marL="868223" indent="-434111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27D19F"/>
                  </a:solidFill>
                  <a:latin typeface="Arial"/>
                  <a:ea typeface="Arial"/>
                  <a:cs typeface="Arial"/>
                  <a:sym typeface="Arial"/>
                </a:rPr>
                <a:t>Poly1305 computes a MAC for authentication.</a:t>
              </a:r>
            </a:p>
            <a:p>
              <a:pPr algn="l" marL="868680" indent="-434340" lvl="1">
                <a:lnSpc>
                  <a:spcPts val="432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28886" y="1194846"/>
            <a:ext cx="248500" cy="7808240"/>
            <a:chOff x="0" y="0"/>
            <a:chExt cx="331333" cy="1041098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31343" cy="10410952"/>
            </a:xfrm>
            <a:custGeom>
              <a:avLst/>
              <a:gdLst/>
              <a:ahLst/>
              <a:cxnLst/>
              <a:rect r="r" b="b" t="t" l="l"/>
              <a:pathLst>
                <a:path h="10410952" w="331343">
                  <a:moveTo>
                    <a:pt x="0" y="0"/>
                  </a:moveTo>
                  <a:lnTo>
                    <a:pt x="331343" y="0"/>
                  </a:lnTo>
                  <a:lnTo>
                    <a:pt x="331343" y="10410952"/>
                  </a:lnTo>
                  <a:lnTo>
                    <a:pt x="0" y="10410952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/>
            </a:gradFill>
          </p:spPr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5637395" y="574929"/>
            <a:ext cx="1383499" cy="208045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763572" y="2259214"/>
            <a:ext cx="15495728" cy="300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0"/>
              </a:lnSpc>
              <a:spcBef>
                <a:spcPct val="0"/>
              </a:spcBef>
            </a:pPr>
            <a:r>
              <a:rPr lang="en-US" sz="3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m</a:t>
            </a:r>
            <a:r>
              <a:rPr lang="en-US" sz="3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odern stream cipher with built-in message authentication.</a:t>
            </a:r>
          </a:p>
          <a:p>
            <a:pPr algn="l">
              <a:lnSpc>
                <a:spcPts val="3720"/>
              </a:lnSpc>
              <a:spcBef>
                <a:spcPct val="0"/>
              </a:spcBef>
            </a:pPr>
            <a:r>
              <a:rPr lang="en-US" sz="3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Why ChaCha20-Poly1305?</a:t>
            </a:r>
          </a:p>
          <a:p>
            <a:pPr algn="l">
              <a:lnSpc>
                <a:spcPts val="3720"/>
              </a:lnSpc>
              <a:spcBef>
                <a:spcPct val="0"/>
              </a:spcBef>
            </a:pPr>
            <a:r>
              <a:rPr lang="en-US" sz="3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It’s fast, constant-time, and safe against timing attacks, even on devices without AES hardware. It’s also the default encryption in TLS 1.3, used by Google, WhatsApp, and Signal.</a:t>
            </a:r>
          </a:p>
          <a:p>
            <a:pPr algn="ctr">
              <a:lnSpc>
                <a:spcPts val="480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708864" y="7058851"/>
            <a:ext cx="1437364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0"/>
              </a:lnSpc>
              <a:spcBef>
                <a:spcPct val="0"/>
              </a:spcBef>
            </a:pPr>
            <a:r>
              <a:rPr lang="en-US" sz="3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ChaCha20-P</a:t>
            </a:r>
            <a:r>
              <a:rPr lang="en-US" sz="3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oly1305 provides AEAD (Authenticated Encryption with Associated Data), ensuring integrity and confidentiality just like AES-GCM.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DAGnthhWv3c</dc:identifier>
  <dcterms:modified xsi:type="dcterms:W3CDTF">2011-08-01T06:04:30Z</dcterms:modified>
  <cp:revision>1</cp:revision>
  <dc:title>Copie de Cybersecurity </dc:title>
</cp:coreProperties>
</file>

<file path=docProps/thumbnail.jpeg>
</file>